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921" r:id="rId2"/>
  </p:sldMasterIdLst>
  <p:notesMasterIdLst>
    <p:notesMasterId r:id="rId65"/>
  </p:notesMasterIdLst>
  <p:handoutMasterIdLst>
    <p:handoutMasterId r:id="rId66"/>
  </p:handoutMasterIdLst>
  <p:sldIdLst>
    <p:sldId id="269" r:id="rId3"/>
    <p:sldId id="346" r:id="rId4"/>
    <p:sldId id="348" r:id="rId5"/>
    <p:sldId id="347" r:id="rId6"/>
    <p:sldId id="270" r:id="rId7"/>
    <p:sldId id="382" r:id="rId8"/>
    <p:sldId id="351" r:id="rId9"/>
    <p:sldId id="352" r:id="rId10"/>
    <p:sldId id="349" r:id="rId11"/>
    <p:sldId id="429" r:id="rId12"/>
    <p:sldId id="316" r:id="rId13"/>
    <p:sldId id="383" r:id="rId14"/>
    <p:sldId id="317" r:id="rId15"/>
    <p:sldId id="353" r:id="rId16"/>
    <p:sldId id="422" r:id="rId17"/>
    <p:sldId id="354" r:id="rId18"/>
    <p:sldId id="355" r:id="rId19"/>
    <p:sldId id="356" r:id="rId20"/>
    <p:sldId id="430" r:id="rId21"/>
    <p:sldId id="384" r:id="rId22"/>
    <p:sldId id="431" r:id="rId23"/>
    <p:sldId id="435" r:id="rId24"/>
    <p:sldId id="437" r:id="rId25"/>
    <p:sldId id="436" r:id="rId26"/>
    <p:sldId id="438" r:id="rId27"/>
    <p:sldId id="439" r:id="rId28"/>
    <p:sldId id="440" r:id="rId29"/>
    <p:sldId id="385" r:id="rId30"/>
    <p:sldId id="387" r:id="rId31"/>
    <p:sldId id="388" r:id="rId32"/>
    <p:sldId id="400" r:id="rId33"/>
    <p:sldId id="391" r:id="rId34"/>
    <p:sldId id="379" r:id="rId35"/>
    <p:sldId id="424" r:id="rId36"/>
    <p:sldId id="342" r:id="rId37"/>
    <p:sldId id="392" r:id="rId38"/>
    <p:sldId id="321" r:id="rId39"/>
    <p:sldId id="341" r:id="rId40"/>
    <p:sldId id="282" r:id="rId41"/>
    <p:sldId id="414" r:id="rId42"/>
    <p:sldId id="416" r:id="rId43"/>
    <p:sldId id="428" r:id="rId44"/>
    <p:sldId id="403" r:id="rId45"/>
    <p:sldId id="404" r:id="rId46"/>
    <p:sldId id="410" r:id="rId47"/>
    <p:sldId id="446" r:id="rId48"/>
    <p:sldId id="411" r:id="rId49"/>
    <p:sldId id="425" r:id="rId50"/>
    <p:sldId id="412" r:id="rId51"/>
    <p:sldId id="444" r:id="rId52"/>
    <p:sldId id="413" r:id="rId53"/>
    <p:sldId id="426" r:id="rId54"/>
    <p:sldId id="445" r:id="rId55"/>
    <p:sldId id="433" r:id="rId56"/>
    <p:sldId id="432" r:id="rId57"/>
    <p:sldId id="434" r:id="rId58"/>
    <p:sldId id="443" r:id="rId59"/>
    <p:sldId id="393" r:id="rId60"/>
    <p:sldId id="394" r:id="rId61"/>
    <p:sldId id="344" r:id="rId62"/>
    <p:sldId id="295" r:id="rId63"/>
    <p:sldId id="381" r:id="rId64"/>
  </p:sldIdLst>
  <p:sldSz cx="9144000" cy="6858000" type="screen4x3"/>
  <p:notesSz cx="7099300" cy="10234613"/>
  <p:defaultTextStyle>
    <a:defPPr>
      <a:defRPr lang="en-US"/>
    </a:defPPr>
    <a:lvl1pPr algn="l" rtl="0" eaLnBrk="0" fontAlgn="base" hangingPunct="0">
      <a:spcBef>
        <a:spcPct val="0"/>
      </a:spcBef>
      <a:spcAft>
        <a:spcPct val="0"/>
      </a:spcAft>
      <a:defRPr sz="2400"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Calibri" panose="020F0502020204030204" pitchFamily="34" charset="0"/>
        <a:ea typeface="+mn-ea"/>
        <a:cs typeface="+mn-cs"/>
      </a:defRPr>
    </a:lvl5pPr>
    <a:lvl6pPr marL="2286000" algn="l" defTabSz="914400" rtl="0" eaLnBrk="1" latinLnBrk="0" hangingPunct="1">
      <a:defRPr sz="2400" kern="1200">
        <a:solidFill>
          <a:schemeClr val="tx1"/>
        </a:solidFill>
        <a:latin typeface="Calibri" panose="020F0502020204030204" pitchFamily="34" charset="0"/>
        <a:ea typeface="+mn-ea"/>
        <a:cs typeface="+mn-cs"/>
      </a:defRPr>
    </a:lvl6pPr>
    <a:lvl7pPr marL="2743200" algn="l" defTabSz="914400" rtl="0" eaLnBrk="1" latinLnBrk="0" hangingPunct="1">
      <a:defRPr sz="2400" kern="1200">
        <a:solidFill>
          <a:schemeClr val="tx1"/>
        </a:solidFill>
        <a:latin typeface="Calibri" panose="020F0502020204030204" pitchFamily="34" charset="0"/>
        <a:ea typeface="+mn-ea"/>
        <a:cs typeface="+mn-cs"/>
      </a:defRPr>
    </a:lvl7pPr>
    <a:lvl8pPr marL="3200400" algn="l" defTabSz="914400" rtl="0" eaLnBrk="1" latinLnBrk="0" hangingPunct="1">
      <a:defRPr sz="2400" kern="1200">
        <a:solidFill>
          <a:schemeClr val="tx1"/>
        </a:solidFill>
        <a:latin typeface="Calibri" panose="020F0502020204030204" pitchFamily="34" charset="0"/>
        <a:ea typeface="+mn-ea"/>
        <a:cs typeface="+mn-cs"/>
      </a:defRPr>
    </a:lvl8pPr>
    <a:lvl9pPr marL="3657600" algn="l" defTabSz="914400" rtl="0" eaLnBrk="1" latinLnBrk="0" hangingPunct="1">
      <a:defRPr sz="2400"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CC33"/>
    <a:srgbClr val="FF0000"/>
    <a:srgbClr val="990000"/>
    <a:srgbClr val="990033"/>
    <a:srgbClr val="FFFF00"/>
    <a:srgbClr val="FF9900"/>
    <a:srgbClr val="0066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0923" autoAdjust="0"/>
  </p:normalViewPr>
  <p:slideViewPr>
    <p:cSldViewPr>
      <p:cViewPr varScale="1">
        <p:scale>
          <a:sx n="116" d="100"/>
          <a:sy n="116" d="100"/>
        </p:scale>
        <p:origin x="1473" y="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01"/>
    </p:cViewPr>
  </p:sorterViewPr>
  <p:notesViewPr>
    <p:cSldViewPr>
      <p:cViewPr varScale="1">
        <p:scale>
          <a:sx n="58" d="100"/>
          <a:sy n="58" d="100"/>
        </p:scale>
        <p:origin x="3274" y="62"/>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734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t" anchorCtr="0" compatLnSpc="1">
            <a:prstTxWarp prst="textNoShape">
              <a:avLst/>
            </a:prstTxWarp>
          </a:bodyPr>
          <a:lstStyle>
            <a:lvl1pPr defTabSz="952500">
              <a:defRPr sz="1300">
                <a:latin typeface="Times New Roman" pitchFamily="18" charset="0"/>
              </a:defRPr>
            </a:lvl1pPr>
          </a:lstStyle>
          <a:p>
            <a:pPr>
              <a:defRPr/>
            </a:pPr>
            <a:endParaRPr lang="en-US" altLang="zh-CN"/>
          </a:p>
        </p:txBody>
      </p:sp>
      <p:sp>
        <p:nvSpPr>
          <p:cNvPr id="64515" name="Rectangle 3"/>
          <p:cNvSpPr>
            <a:spLocks noGrp="1" noChangeArrowheads="1"/>
          </p:cNvSpPr>
          <p:nvPr>
            <p:ph type="dt" sz="quarter" idx="1"/>
          </p:nvPr>
        </p:nvSpPr>
        <p:spPr bwMode="auto">
          <a:xfrm>
            <a:off x="3994150" y="0"/>
            <a:ext cx="30749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t" anchorCtr="0" compatLnSpc="1">
            <a:prstTxWarp prst="textNoShape">
              <a:avLst/>
            </a:prstTxWarp>
          </a:bodyPr>
          <a:lstStyle>
            <a:lvl1pPr algn="r" defTabSz="952500">
              <a:defRPr sz="1300">
                <a:latin typeface="Times New Roman" pitchFamily="18" charset="0"/>
              </a:defRPr>
            </a:lvl1pPr>
          </a:lstStyle>
          <a:p>
            <a:pPr>
              <a:defRPr/>
            </a:pPr>
            <a:endParaRPr lang="en-US" altLang="zh-CN"/>
          </a:p>
        </p:txBody>
      </p:sp>
      <p:sp>
        <p:nvSpPr>
          <p:cNvPr id="64516" name="Rectangle 4"/>
          <p:cNvSpPr>
            <a:spLocks noGrp="1" noChangeArrowheads="1"/>
          </p:cNvSpPr>
          <p:nvPr>
            <p:ph type="ftr" sz="quarter" idx="2"/>
          </p:nvPr>
        </p:nvSpPr>
        <p:spPr bwMode="auto">
          <a:xfrm>
            <a:off x="0" y="9764713"/>
            <a:ext cx="307340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b" anchorCtr="0" compatLnSpc="1">
            <a:prstTxWarp prst="textNoShape">
              <a:avLst/>
            </a:prstTxWarp>
          </a:bodyPr>
          <a:lstStyle>
            <a:lvl1pPr defTabSz="952500">
              <a:defRPr sz="1300">
                <a:latin typeface="Times New Roman" pitchFamily="18" charset="0"/>
              </a:defRPr>
            </a:lvl1pPr>
          </a:lstStyle>
          <a:p>
            <a:pPr>
              <a:defRPr/>
            </a:pPr>
            <a:endParaRPr lang="en-US" altLang="zh-CN"/>
          </a:p>
        </p:txBody>
      </p:sp>
      <p:sp>
        <p:nvSpPr>
          <p:cNvPr id="64517" name="Rectangle 5"/>
          <p:cNvSpPr>
            <a:spLocks noGrp="1" noChangeArrowheads="1"/>
          </p:cNvSpPr>
          <p:nvPr>
            <p:ph type="sldNum" sz="quarter" idx="3"/>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b" anchorCtr="0" compatLnSpc="1">
            <a:prstTxWarp prst="textNoShape">
              <a:avLst/>
            </a:prstTxWarp>
          </a:bodyPr>
          <a:lstStyle>
            <a:lvl1pPr algn="r" defTabSz="952500">
              <a:defRPr sz="1300">
                <a:latin typeface="Times New Roman" panose="02020603050405020304" pitchFamily="18" charset="0"/>
              </a:defRPr>
            </a:lvl1pPr>
          </a:lstStyle>
          <a:p>
            <a:pPr>
              <a:defRPr/>
            </a:pPr>
            <a:fld id="{2E6F6777-2CA3-4C63-8365-9DA042904C25}" type="slidenum">
              <a:rPr lang="en-US" altLang="zh-CN"/>
              <a:pPr>
                <a:defRPr/>
              </a:pPr>
              <a:t>‹#›</a:t>
            </a:fld>
            <a:endParaRPr lang="en-US" altLang="zh-CN"/>
          </a:p>
        </p:txBody>
      </p:sp>
    </p:spTree>
    <p:extLst>
      <p:ext uri="{BB962C8B-B14F-4D97-AF65-F5344CB8AC3E}">
        <p14:creationId xmlns:p14="http://schemas.microsoft.com/office/powerpoint/2010/main" val="20161000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30734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t" anchorCtr="0" compatLnSpc="1">
            <a:prstTxWarp prst="textNoShape">
              <a:avLst/>
            </a:prstTxWarp>
          </a:bodyPr>
          <a:lstStyle>
            <a:lvl1pPr defTabSz="952500">
              <a:defRPr sz="1300">
                <a:latin typeface="Times New Roman" pitchFamily="18" charset="0"/>
              </a:defRPr>
            </a:lvl1pPr>
          </a:lstStyle>
          <a:p>
            <a:pPr>
              <a:defRPr/>
            </a:pPr>
            <a:endParaRPr lang="en-US" altLang="zh-CN"/>
          </a:p>
        </p:txBody>
      </p:sp>
      <p:sp>
        <p:nvSpPr>
          <p:cNvPr id="81923" name="Rectangle 3"/>
          <p:cNvSpPr>
            <a:spLocks noGrp="1" noChangeArrowheads="1"/>
          </p:cNvSpPr>
          <p:nvPr>
            <p:ph type="dt" idx="1"/>
          </p:nvPr>
        </p:nvSpPr>
        <p:spPr bwMode="auto">
          <a:xfrm>
            <a:off x="3994150" y="0"/>
            <a:ext cx="30749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t" anchorCtr="0" compatLnSpc="1">
            <a:prstTxWarp prst="textNoShape">
              <a:avLst/>
            </a:prstTxWarp>
          </a:bodyPr>
          <a:lstStyle>
            <a:lvl1pPr algn="r" defTabSz="952500">
              <a:defRPr sz="1300">
                <a:latin typeface="Times New Roman" pitchFamily="18" charset="0"/>
              </a:defRPr>
            </a:lvl1pPr>
          </a:lstStyle>
          <a:p>
            <a:pPr>
              <a:defRPr/>
            </a:pPr>
            <a:endParaRPr lang="en-US" altLang="zh-CN"/>
          </a:p>
        </p:txBody>
      </p:sp>
      <p:sp>
        <p:nvSpPr>
          <p:cNvPr id="30724" name="Rectangle 4"/>
          <p:cNvSpPr>
            <a:spLocks noGrp="1" noRot="1" noChangeAspect="1" noChangeArrowheads="1" noTextEdit="1"/>
          </p:cNvSpPr>
          <p:nvPr>
            <p:ph type="sldImg" idx="2"/>
          </p:nvPr>
        </p:nvSpPr>
        <p:spPr bwMode="auto">
          <a:xfrm>
            <a:off x="989013" y="765175"/>
            <a:ext cx="5092700" cy="38195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5"/>
          <p:cNvSpPr>
            <a:spLocks noGrp="1" noChangeArrowheads="1"/>
          </p:cNvSpPr>
          <p:nvPr>
            <p:ph type="body" sz="quarter" idx="3"/>
          </p:nvPr>
        </p:nvSpPr>
        <p:spPr bwMode="auto">
          <a:xfrm>
            <a:off x="920750" y="4840288"/>
            <a:ext cx="5226050" cy="466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81926" name="Rectangle 6"/>
          <p:cNvSpPr>
            <a:spLocks noGrp="1" noChangeArrowheads="1"/>
          </p:cNvSpPr>
          <p:nvPr>
            <p:ph type="ftr" sz="quarter" idx="4"/>
          </p:nvPr>
        </p:nvSpPr>
        <p:spPr bwMode="auto">
          <a:xfrm>
            <a:off x="0" y="9764713"/>
            <a:ext cx="307340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b" anchorCtr="0" compatLnSpc="1">
            <a:prstTxWarp prst="textNoShape">
              <a:avLst/>
            </a:prstTxWarp>
          </a:bodyPr>
          <a:lstStyle>
            <a:lvl1pPr defTabSz="952500">
              <a:defRPr sz="1300">
                <a:latin typeface="Times New Roman" pitchFamily="18" charset="0"/>
              </a:defRPr>
            </a:lvl1pPr>
          </a:lstStyle>
          <a:p>
            <a:pPr>
              <a:defRPr/>
            </a:pPr>
            <a:endParaRPr lang="en-US" altLang="zh-CN"/>
          </a:p>
        </p:txBody>
      </p:sp>
      <p:sp>
        <p:nvSpPr>
          <p:cNvPr id="81927" name="Rectangle 7"/>
          <p:cNvSpPr>
            <a:spLocks noGrp="1" noChangeArrowheads="1"/>
          </p:cNvSpPr>
          <p:nvPr>
            <p:ph type="sldNum" sz="quarter" idx="5"/>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326" tIns="47663" rIns="95326" bIns="47663" numCol="1" anchor="b" anchorCtr="0" compatLnSpc="1">
            <a:prstTxWarp prst="textNoShape">
              <a:avLst/>
            </a:prstTxWarp>
          </a:bodyPr>
          <a:lstStyle>
            <a:lvl1pPr algn="r" defTabSz="952500">
              <a:defRPr sz="1300">
                <a:latin typeface="Times New Roman" panose="02020603050405020304" pitchFamily="18" charset="0"/>
              </a:defRPr>
            </a:lvl1pPr>
          </a:lstStyle>
          <a:p>
            <a:pPr>
              <a:defRPr/>
            </a:pPr>
            <a:fld id="{8C147BA4-1CC9-4E63-9C4A-4D03D8F9BD31}" type="slidenum">
              <a:rPr lang="en-US" altLang="zh-CN"/>
              <a:pPr>
                <a:defRPr/>
              </a:pPr>
              <a:t>‹#›</a:t>
            </a:fld>
            <a:endParaRPr lang="en-US" altLang="zh-CN"/>
          </a:p>
        </p:txBody>
      </p:sp>
    </p:spTree>
    <p:extLst>
      <p:ext uri="{BB962C8B-B14F-4D97-AF65-F5344CB8AC3E}">
        <p14:creationId xmlns:p14="http://schemas.microsoft.com/office/powerpoint/2010/main" val="30202487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26" tIns="47663" rIns="95326" bIns="47663" anchor="b"/>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pPr algn="r"/>
            <a:fld id="{20524013-3879-4B87-854D-7B11CC386E2C}" type="slidenum">
              <a:rPr lang="en-US" altLang="zh-CN" sz="1300">
                <a:latin typeface="Times New Roman" panose="02020603050405020304" pitchFamily="18" charset="0"/>
              </a:rPr>
              <a:pPr algn="r"/>
              <a:t>6</a:t>
            </a:fld>
            <a:endParaRPr lang="en-US" altLang="zh-CN" sz="1300">
              <a:latin typeface="Times New Roman" panose="02020603050405020304"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326296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26" tIns="47663" rIns="95326" bIns="47663" anchor="b"/>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pPr algn="r"/>
            <a:fld id="{2F4FD62A-15A6-481E-9127-43E7877C3A59}" type="slidenum">
              <a:rPr lang="en-US" altLang="zh-CN" sz="1300">
                <a:latin typeface="Times New Roman" panose="02020603050405020304" pitchFamily="18" charset="0"/>
              </a:rPr>
              <a:pPr algn="r"/>
              <a:t>22</a:t>
            </a:fld>
            <a:endParaRPr lang="en-US" altLang="zh-CN"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3118787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26" tIns="47663" rIns="95326" bIns="47663" anchor="b"/>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pPr algn="r"/>
            <a:fld id="{2F4FD62A-15A6-481E-9127-43E7877C3A59}" type="slidenum">
              <a:rPr lang="en-US" altLang="zh-CN" sz="1300">
                <a:latin typeface="Times New Roman" panose="02020603050405020304" pitchFamily="18" charset="0"/>
              </a:rPr>
              <a:pPr algn="r"/>
              <a:t>23</a:t>
            </a:fld>
            <a:endParaRPr lang="en-US" altLang="zh-CN"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4289676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26" tIns="47663" rIns="95326" bIns="47663" anchor="b"/>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pPr algn="r"/>
            <a:fld id="{2F4FD62A-15A6-481E-9127-43E7877C3A59}" type="slidenum">
              <a:rPr lang="en-US" altLang="zh-CN" sz="1300">
                <a:latin typeface="Times New Roman" panose="02020603050405020304" pitchFamily="18" charset="0"/>
              </a:rPr>
              <a:pPr algn="r"/>
              <a:t>24</a:t>
            </a:fld>
            <a:endParaRPr lang="en-US" altLang="zh-CN"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730029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26" tIns="47663" rIns="95326" bIns="47663" anchor="b"/>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pPr algn="r"/>
            <a:fld id="{2F4FD62A-15A6-481E-9127-43E7877C3A59}" type="slidenum">
              <a:rPr lang="en-US" altLang="zh-CN" sz="1300">
                <a:latin typeface="Times New Roman" panose="02020603050405020304" pitchFamily="18" charset="0"/>
              </a:rPr>
              <a:pPr algn="r"/>
              <a:t>25</a:t>
            </a:fld>
            <a:endParaRPr lang="en-US" altLang="zh-CN"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2104108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26" tIns="47663" rIns="95326" bIns="47663" anchor="b"/>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pPr algn="r"/>
            <a:fld id="{2F4FD62A-15A6-481E-9127-43E7877C3A59}" type="slidenum">
              <a:rPr lang="en-US" altLang="zh-CN" sz="1300">
                <a:latin typeface="Times New Roman" panose="02020603050405020304" pitchFamily="18" charset="0"/>
              </a:rPr>
              <a:pPr algn="r"/>
              <a:t>26</a:t>
            </a:fld>
            <a:endParaRPr lang="en-US" altLang="zh-CN"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353207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26" tIns="47663" rIns="95326" bIns="47663" anchor="b"/>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pPr algn="r"/>
            <a:fld id="{2F4FD62A-15A6-481E-9127-43E7877C3A59}" type="slidenum">
              <a:rPr lang="en-US" altLang="zh-CN" sz="1300">
                <a:latin typeface="Times New Roman" panose="02020603050405020304" pitchFamily="18" charset="0"/>
              </a:rPr>
              <a:pPr algn="r"/>
              <a:t>27</a:t>
            </a:fld>
            <a:endParaRPr lang="en-US" altLang="zh-CN"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1060753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fld id="{EB38E0E3-9D17-4C30-8CAA-04E6258E2B00}" type="slidenum">
              <a:rPr lang="en-US" altLang="zh-CN" sz="1300" smtClean="0">
                <a:latin typeface="Times New Roman" panose="02020603050405020304" pitchFamily="18" charset="0"/>
              </a:rPr>
              <a:pPr/>
              <a:t>37</a:t>
            </a:fld>
            <a:endParaRPr lang="en-US" altLang="zh-CN" sz="130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r>
              <a:rPr lang="en-US" altLang="zh-CN"/>
              <a:t>Why would this be useful?  Main reason is focus.  Also enables “smart” cropping.</a:t>
            </a:r>
          </a:p>
        </p:txBody>
      </p:sp>
    </p:spTree>
    <p:extLst>
      <p:ext uri="{BB962C8B-B14F-4D97-AF65-F5344CB8AC3E}">
        <p14:creationId xmlns:p14="http://schemas.microsoft.com/office/powerpoint/2010/main" val="3334896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xfrm>
            <a:off x="1371600" y="1143000"/>
            <a:ext cx="4114800" cy="3086100"/>
          </a:xfrm>
          <a:ln/>
        </p:spPr>
      </p:sp>
      <p:sp>
        <p:nvSpPr>
          <p:cNvPr id="8704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8704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fld id="{DB44261B-B2BE-4A60-B1DB-7294C25E16E6}" type="slidenum">
              <a:rPr lang="en-US" altLang="zh-CN" sz="1200" smtClean="0">
                <a:solidFill>
                  <a:srgbClr val="000000"/>
                </a:solidFill>
                <a:ea typeface="微软雅黑" panose="020B0503020204020204" pitchFamily="34" charset="-122"/>
              </a:rPr>
              <a:pPr/>
              <a:t>43</a:t>
            </a:fld>
            <a:endParaRPr lang="en-US" altLang="zh-CN" sz="1200">
              <a:solidFill>
                <a:srgbClr val="000000"/>
              </a:solidFill>
              <a:ea typeface="微软雅黑" panose="020B0503020204020204" pitchFamily="34" charset="-122"/>
            </a:endParaRPr>
          </a:p>
        </p:txBody>
      </p:sp>
    </p:spTree>
    <p:extLst>
      <p:ext uri="{BB962C8B-B14F-4D97-AF65-F5344CB8AC3E}">
        <p14:creationId xmlns:p14="http://schemas.microsoft.com/office/powerpoint/2010/main" val="512928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a:xfrm>
            <a:off x="1371600" y="1143000"/>
            <a:ext cx="4114800" cy="3086100"/>
          </a:xfrm>
          <a:ln/>
        </p:spPr>
      </p:sp>
      <p:sp>
        <p:nvSpPr>
          <p:cNvPr id="890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890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fld id="{C1835D0C-7D5E-4601-B878-00DBC785872B}" type="slidenum">
              <a:rPr lang="en-US" altLang="zh-CN" sz="1200" smtClean="0">
                <a:solidFill>
                  <a:srgbClr val="000000"/>
                </a:solidFill>
                <a:ea typeface="微软雅黑" panose="020B0503020204020204" pitchFamily="34" charset="-122"/>
              </a:rPr>
              <a:pPr/>
              <a:t>44</a:t>
            </a:fld>
            <a:endParaRPr lang="en-US" altLang="zh-CN" sz="1200">
              <a:solidFill>
                <a:srgbClr val="000000"/>
              </a:solidFill>
              <a:ea typeface="微软雅黑" panose="020B0503020204020204" pitchFamily="34" charset="-122"/>
            </a:endParaRPr>
          </a:p>
        </p:txBody>
      </p:sp>
    </p:spTree>
    <p:extLst>
      <p:ext uri="{BB962C8B-B14F-4D97-AF65-F5344CB8AC3E}">
        <p14:creationId xmlns:p14="http://schemas.microsoft.com/office/powerpoint/2010/main" val="1704233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defRPr/>
            </a:pPr>
            <a:fld id="{D8E93387-2BA2-4B3A-9246-2B48A9EE5495}" type="slidenum">
              <a:rPr lang="en-US" altLang="zh-CN" sz="1200">
                <a:solidFill>
                  <a:prstClr val="black"/>
                </a:solidFill>
                <a:latin typeface="Calibri" panose="020F0502020204030204" pitchFamily="34" charset="0"/>
              </a:rPr>
              <a:pPr>
                <a:defRPr/>
              </a:pPr>
              <a:t>45</a:t>
            </a:fld>
            <a:endParaRPr lang="en-US" altLang="zh-CN" sz="1200">
              <a:solidFill>
                <a:prstClr val="black"/>
              </a:solidFill>
              <a:latin typeface="Calibri" panose="020F0502020204030204" pitchFamily="34" charset="0"/>
            </a:endParaRPr>
          </a:p>
        </p:txBody>
      </p:sp>
    </p:spTree>
    <p:extLst>
      <p:ext uri="{BB962C8B-B14F-4D97-AF65-F5344CB8AC3E}">
        <p14:creationId xmlns:p14="http://schemas.microsoft.com/office/powerpoint/2010/main" val="340502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fld id="{146EECD8-3204-44D1-9A40-B2C4A0AD2A02}" type="slidenum">
              <a:rPr lang="en-US" altLang="zh-CN" sz="1300" smtClean="0">
                <a:latin typeface="Times New Roman" panose="02020603050405020304" pitchFamily="18" charset="0"/>
              </a:rPr>
              <a:pPr/>
              <a:t>11</a:t>
            </a:fld>
            <a:endParaRPr lang="en-US" altLang="zh-CN" sz="1300">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2332323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defRPr/>
            </a:pPr>
            <a:fld id="{D8E93387-2BA2-4B3A-9246-2B48A9EE5495}" type="slidenum">
              <a:rPr lang="en-US" altLang="zh-CN" sz="1200">
                <a:solidFill>
                  <a:prstClr val="black"/>
                </a:solidFill>
                <a:latin typeface="Calibri" panose="020F0502020204030204" pitchFamily="34" charset="0"/>
              </a:rPr>
              <a:pPr>
                <a:defRPr/>
              </a:pPr>
              <a:t>47</a:t>
            </a:fld>
            <a:endParaRPr lang="en-US" altLang="zh-CN" sz="1200">
              <a:solidFill>
                <a:prstClr val="black"/>
              </a:solidFill>
              <a:latin typeface="Calibri" panose="020F0502020204030204" pitchFamily="34" charset="0"/>
            </a:endParaRPr>
          </a:p>
        </p:txBody>
      </p:sp>
    </p:spTree>
    <p:extLst>
      <p:ext uri="{BB962C8B-B14F-4D97-AF65-F5344CB8AC3E}">
        <p14:creationId xmlns:p14="http://schemas.microsoft.com/office/powerpoint/2010/main" val="344388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defRPr/>
            </a:pPr>
            <a:fld id="{D8E93387-2BA2-4B3A-9246-2B48A9EE5495}" type="slidenum">
              <a:rPr lang="en-US" altLang="zh-CN" sz="1200">
                <a:solidFill>
                  <a:prstClr val="black"/>
                </a:solidFill>
                <a:latin typeface="Calibri" panose="020F0502020204030204" pitchFamily="34" charset="0"/>
              </a:rPr>
              <a:pPr>
                <a:defRPr/>
              </a:pPr>
              <a:t>48</a:t>
            </a:fld>
            <a:endParaRPr lang="en-US" altLang="zh-CN" sz="1200">
              <a:solidFill>
                <a:prstClr val="black"/>
              </a:solidFill>
              <a:latin typeface="Calibri" panose="020F0502020204030204" pitchFamily="34" charset="0"/>
            </a:endParaRPr>
          </a:p>
        </p:txBody>
      </p:sp>
    </p:spTree>
    <p:extLst>
      <p:ext uri="{BB962C8B-B14F-4D97-AF65-F5344CB8AC3E}">
        <p14:creationId xmlns:p14="http://schemas.microsoft.com/office/powerpoint/2010/main" val="2169356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1246188" y="1279525"/>
            <a:ext cx="4606925"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微软雅黑" panose="020B0503020204020204" pitchFamily="34" charset="-122"/>
              </a:defRPr>
            </a:lvl1pPr>
            <a:lvl2pPr marL="804763" indent="-309524">
              <a:defRPr sz="1400">
                <a:solidFill>
                  <a:schemeClr val="tx1"/>
                </a:solidFill>
                <a:latin typeface="Arial" panose="020B0604020202020204" pitchFamily="34" charset="0"/>
                <a:ea typeface="微软雅黑" panose="020B0503020204020204" pitchFamily="34" charset="-122"/>
              </a:defRPr>
            </a:lvl2pPr>
            <a:lvl3pPr marL="1238098" indent="-247620">
              <a:defRPr sz="1400">
                <a:solidFill>
                  <a:schemeClr val="tx1"/>
                </a:solidFill>
                <a:latin typeface="Arial" panose="020B0604020202020204" pitchFamily="34" charset="0"/>
                <a:ea typeface="微软雅黑" panose="020B0503020204020204" pitchFamily="34" charset="-122"/>
              </a:defRPr>
            </a:lvl3pPr>
            <a:lvl4pPr marL="1733337" indent="-247620">
              <a:defRPr sz="1400">
                <a:solidFill>
                  <a:schemeClr val="tx1"/>
                </a:solidFill>
                <a:latin typeface="Arial" panose="020B0604020202020204" pitchFamily="34" charset="0"/>
                <a:ea typeface="微软雅黑" panose="020B0503020204020204" pitchFamily="34" charset="-122"/>
              </a:defRPr>
            </a:lvl4pPr>
            <a:lvl5pPr marL="2228576" indent="-247620">
              <a:defRPr sz="1400">
                <a:solidFill>
                  <a:schemeClr val="tx1"/>
                </a:solidFill>
                <a:latin typeface="Arial" panose="020B0604020202020204" pitchFamily="34" charset="0"/>
                <a:ea typeface="微软雅黑" panose="020B0503020204020204" pitchFamily="34" charset="-122"/>
              </a:defRPr>
            </a:lvl5pPr>
            <a:lvl6pPr marL="2723815"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3219054"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714293"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4209532"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defRPr/>
            </a:pPr>
            <a:fld id="{D8E93387-2BA2-4B3A-9246-2B48A9EE5495}" type="slidenum">
              <a:rPr lang="en-US" altLang="zh-CN" sz="1300">
                <a:solidFill>
                  <a:prstClr val="black"/>
                </a:solidFill>
                <a:latin typeface="Calibri" panose="020F0502020204030204" pitchFamily="34" charset="0"/>
              </a:rPr>
              <a:pPr>
                <a:defRPr/>
              </a:pPr>
              <a:t>49</a:t>
            </a:fld>
            <a:endParaRPr lang="en-US" altLang="zh-CN" sz="1300">
              <a:solidFill>
                <a:prstClr val="black"/>
              </a:solidFill>
              <a:latin typeface="Calibri" panose="020F0502020204030204" pitchFamily="34" charset="0"/>
            </a:endParaRPr>
          </a:p>
        </p:txBody>
      </p:sp>
    </p:spTree>
    <p:extLst>
      <p:ext uri="{BB962C8B-B14F-4D97-AF65-F5344CB8AC3E}">
        <p14:creationId xmlns:p14="http://schemas.microsoft.com/office/powerpoint/2010/main" val="2578456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1246188" y="1279525"/>
            <a:ext cx="4606925"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微软雅黑" panose="020B0503020204020204" pitchFamily="34" charset="-122"/>
              </a:defRPr>
            </a:lvl1pPr>
            <a:lvl2pPr marL="804763" indent="-309524">
              <a:defRPr sz="1400">
                <a:solidFill>
                  <a:schemeClr val="tx1"/>
                </a:solidFill>
                <a:latin typeface="Arial" panose="020B0604020202020204" pitchFamily="34" charset="0"/>
                <a:ea typeface="微软雅黑" panose="020B0503020204020204" pitchFamily="34" charset="-122"/>
              </a:defRPr>
            </a:lvl2pPr>
            <a:lvl3pPr marL="1238098" indent="-247620">
              <a:defRPr sz="1400">
                <a:solidFill>
                  <a:schemeClr val="tx1"/>
                </a:solidFill>
                <a:latin typeface="Arial" panose="020B0604020202020204" pitchFamily="34" charset="0"/>
                <a:ea typeface="微软雅黑" panose="020B0503020204020204" pitchFamily="34" charset="-122"/>
              </a:defRPr>
            </a:lvl3pPr>
            <a:lvl4pPr marL="1733337" indent="-247620">
              <a:defRPr sz="1400">
                <a:solidFill>
                  <a:schemeClr val="tx1"/>
                </a:solidFill>
                <a:latin typeface="Arial" panose="020B0604020202020204" pitchFamily="34" charset="0"/>
                <a:ea typeface="微软雅黑" panose="020B0503020204020204" pitchFamily="34" charset="-122"/>
              </a:defRPr>
            </a:lvl4pPr>
            <a:lvl5pPr marL="2228576" indent="-247620">
              <a:defRPr sz="1400">
                <a:solidFill>
                  <a:schemeClr val="tx1"/>
                </a:solidFill>
                <a:latin typeface="Arial" panose="020B0604020202020204" pitchFamily="34" charset="0"/>
                <a:ea typeface="微软雅黑" panose="020B0503020204020204" pitchFamily="34" charset="-122"/>
              </a:defRPr>
            </a:lvl5pPr>
            <a:lvl6pPr marL="2723815"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3219054"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714293"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4209532"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defRPr/>
            </a:pPr>
            <a:fld id="{D8E93387-2BA2-4B3A-9246-2B48A9EE5495}" type="slidenum">
              <a:rPr lang="en-US" altLang="zh-CN" sz="1300">
                <a:solidFill>
                  <a:prstClr val="black"/>
                </a:solidFill>
                <a:latin typeface="Calibri" panose="020F0502020204030204" pitchFamily="34" charset="0"/>
              </a:rPr>
              <a:pPr>
                <a:defRPr/>
              </a:pPr>
              <a:t>50</a:t>
            </a:fld>
            <a:endParaRPr lang="en-US" altLang="zh-CN" sz="1300">
              <a:solidFill>
                <a:prstClr val="black"/>
              </a:solidFill>
              <a:latin typeface="Calibri" panose="020F0502020204030204" pitchFamily="34" charset="0"/>
            </a:endParaRPr>
          </a:p>
        </p:txBody>
      </p:sp>
    </p:spTree>
    <p:extLst>
      <p:ext uri="{BB962C8B-B14F-4D97-AF65-F5344CB8AC3E}">
        <p14:creationId xmlns:p14="http://schemas.microsoft.com/office/powerpoint/2010/main" val="3332037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1246188" y="1279525"/>
            <a:ext cx="4606925"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微软雅黑" panose="020B0503020204020204" pitchFamily="34" charset="-122"/>
              </a:defRPr>
            </a:lvl1pPr>
            <a:lvl2pPr marL="804763" indent="-309524">
              <a:defRPr sz="1400">
                <a:solidFill>
                  <a:schemeClr val="tx1"/>
                </a:solidFill>
                <a:latin typeface="Arial" panose="020B0604020202020204" pitchFamily="34" charset="0"/>
                <a:ea typeface="微软雅黑" panose="020B0503020204020204" pitchFamily="34" charset="-122"/>
              </a:defRPr>
            </a:lvl2pPr>
            <a:lvl3pPr marL="1238098" indent="-247620">
              <a:defRPr sz="1400">
                <a:solidFill>
                  <a:schemeClr val="tx1"/>
                </a:solidFill>
                <a:latin typeface="Arial" panose="020B0604020202020204" pitchFamily="34" charset="0"/>
                <a:ea typeface="微软雅黑" panose="020B0503020204020204" pitchFamily="34" charset="-122"/>
              </a:defRPr>
            </a:lvl3pPr>
            <a:lvl4pPr marL="1733337" indent="-247620">
              <a:defRPr sz="1400">
                <a:solidFill>
                  <a:schemeClr val="tx1"/>
                </a:solidFill>
                <a:latin typeface="Arial" panose="020B0604020202020204" pitchFamily="34" charset="0"/>
                <a:ea typeface="微软雅黑" panose="020B0503020204020204" pitchFamily="34" charset="-122"/>
              </a:defRPr>
            </a:lvl4pPr>
            <a:lvl5pPr marL="2228576" indent="-247620">
              <a:defRPr sz="1400">
                <a:solidFill>
                  <a:schemeClr val="tx1"/>
                </a:solidFill>
                <a:latin typeface="Arial" panose="020B0604020202020204" pitchFamily="34" charset="0"/>
                <a:ea typeface="微软雅黑" panose="020B0503020204020204" pitchFamily="34" charset="-122"/>
              </a:defRPr>
            </a:lvl5pPr>
            <a:lvl6pPr marL="2723815"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3219054"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714293"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4209532"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defRPr/>
            </a:pPr>
            <a:fld id="{D8E93387-2BA2-4B3A-9246-2B48A9EE5495}" type="slidenum">
              <a:rPr lang="en-US" altLang="zh-CN" sz="1300">
                <a:solidFill>
                  <a:prstClr val="black"/>
                </a:solidFill>
                <a:latin typeface="Calibri" panose="020F0502020204030204" pitchFamily="34" charset="0"/>
              </a:rPr>
              <a:pPr>
                <a:defRPr/>
              </a:pPr>
              <a:t>51</a:t>
            </a:fld>
            <a:endParaRPr lang="en-US" altLang="zh-CN" sz="1300">
              <a:solidFill>
                <a:prstClr val="black"/>
              </a:solidFill>
              <a:latin typeface="Calibri" panose="020F0502020204030204" pitchFamily="34" charset="0"/>
            </a:endParaRPr>
          </a:p>
        </p:txBody>
      </p:sp>
    </p:spTree>
    <p:extLst>
      <p:ext uri="{BB962C8B-B14F-4D97-AF65-F5344CB8AC3E}">
        <p14:creationId xmlns:p14="http://schemas.microsoft.com/office/powerpoint/2010/main" val="986133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xfrm>
            <a:off x="1246188" y="1279525"/>
            <a:ext cx="4606925"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微软雅黑" panose="020B0503020204020204" pitchFamily="34" charset="-122"/>
              </a:defRPr>
            </a:lvl1pPr>
            <a:lvl2pPr marL="804763" indent="-309524">
              <a:defRPr sz="1400">
                <a:solidFill>
                  <a:schemeClr val="tx1"/>
                </a:solidFill>
                <a:latin typeface="Arial" panose="020B0604020202020204" pitchFamily="34" charset="0"/>
                <a:ea typeface="微软雅黑" panose="020B0503020204020204" pitchFamily="34" charset="-122"/>
              </a:defRPr>
            </a:lvl2pPr>
            <a:lvl3pPr marL="1238098" indent="-247620">
              <a:defRPr sz="1400">
                <a:solidFill>
                  <a:schemeClr val="tx1"/>
                </a:solidFill>
                <a:latin typeface="Arial" panose="020B0604020202020204" pitchFamily="34" charset="0"/>
                <a:ea typeface="微软雅黑" panose="020B0503020204020204" pitchFamily="34" charset="-122"/>
              </a:defRPr>
            </a:lvl3pPr>
            <a:lvl4pPr marL="1733337" indent="-247620">
              <a:defRPr sz="1400">
                <a:solidFill>
                  <a:schemeClr val="tx1"/>
                </a:solidFill>
                <a:latin typeface="Arial" panose="020B0604020202020204" pitchFamily="34" charset="0"/>
                <a:ea typeface="微软雅黑" panose="020B0503020204020204" pitchFamily="34" charset="-122"/>
              </a:defRPr>
            </a:lvl4pPr>
            <a:lvl5pPr marL="2228576" indent="-247620">
              <a:defRPr sz="1400">
                <a:solidFill>
                  <a:schemeClr val="tx1"/>
                </a:solidFill>
                <a:latin typeface="Arial" panose="020B0604020202020204" pitchFamily="34" charset="0"/>
                <a:ea typeface="微软雅黑" panose="020B0503020204020204" pitchFamily="34" charset="-122"/>
              </a:defRPr>
            </a:lvl5pPr>
            <a:lvl6pPr marL="2723815"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6pPr>
            <a:lvl7pPr marL="3219054"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7pPr>
            <a:lvl8pPr marL="3714293"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8pPr>
            <a:lvl9pPr marL="4209532" indent="-247620" defTabSz="741140" eaLnBrk="0" fontAlgn="base" hangingPunct="0">
              <a:spcBef>
                <a:spcPct val="0"/>
              </a:spcBef>
              <a:spcAft>
                <a:spcPct val="0"/>
              </a:spcAft>
              <a:defRPr sz="1400">
                <a:solidFill>
                  <a:schemeClr val="tx1"/>
                </a:solidFill>
                <a:latin typeface="Arial" panose="020B0604020202020204" pitchFamily="34" charset="0"/>
                <a:ea typeface="微软雅黑" panose="020B0503020204020204" pitchFamily="34" charset="-122"/>
              </a:defRPr>
            </a:lvl9pPr>
          </a:lstStyle>
          <a:p>
            <a:pPr>
              <a:defRPr/>
            </a:pPr>
            <a:fld id="{D8E93387-2BA2-4B3A-9246-2B48A9EE5495}" type="slidenum">
              <a:rPr lang="en-US" altLang="zh-CN" sz="1300">
                <a:solidFill>
                  <a:prstClr val="black"/>
                </a:solidFill>
                <a:latin typeface="Calibri" panose="020F0502020204030204" pitchFamily="34" charset="0"/>
              </a:rPr>
              <a:pPr>
                <a:defRPr/>
              </a:pPr>
              <a:t>52</a:t>
            </a:fld>
            <a:endParaRPr lang="en-US" altLang="zh-CN" sz="1300">
              <a:solidFill>
                <a:prstClr val="black"/>
              </a:solidFill>
              <a:latin typeface="Calibri" panose="020F0502020204030204" pitchFamily="34" charset="0"/>
            </a:endParaRPr>
          </a:p>
        </p:txBody>
      </p:sp>
    </p:spTree>
    <p:extLst>
      <p:ext uri="{BB962C8B-B14F-4D97-AF65-F5344CB8AC3E}">
        <p14:creationId xmlns:p14="http://schemas.microsoft.com/office/powerpoint/2010/main" val="1480088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4" tIns="48322" rIns="96644" bIns="48322" anchor="b"/>
          <a:lstStyle>
            <a:lvl1pPr defTabSz="966788">
              <a:defRPr sz="2400">
                <a:solidFill>
                  <a:schemeClr val="tx1"/>
                </a:solidFill>
                <a:latin typeface="Calibri" panose="020F0502020204030204" pitchFamily="34" charset="0"/>
              </a:defRPr>
            </a:lvl1pPr>
            <a:lvl2pPr marL="742950" indent="-287338" defTabSz="966788">
              <a:defRPr sz="2400">
                <a:solidFill>
                  <a:schemeClr val="tx1"/>
                </a:solidFill>
                <a:latin typeface="Calibri" panose="020F0502020204030204" pitchFamily="34" charset="0"/>
              </a:defRPr>
            </a:lvl2pPr>
            <a:lvl3pPr marL="1143000" indent="-228600" defTabSz="966788">
              <a:defRPr sz="2400">
                <a:solidFill>
                  <a:schemeClr val="tx1"/>
                </a:solidFill>
                <a:latin typeface="Calibri" panose="020F0502020204030204" pitchFamily="34" charset="0"/>
              </a:defRPr>
            </a:lvl3pPr>
            <a:lvl4pPr marL="1600200" indent="-230188" defTabSz="966788">
              <a:defRPr sz="2400">
                <a:solidFill>
                  <a:schemeClr val="tx1"/>
                </a:solidFill>
                <a:latin typeface="Calibri" panose="020F0502020204030204" pitchFamily="34" charset="0"/>
              </a:defRPr>
            </a:lvl4pPr>
            <a:lvl5pPr marL="2057400" indent="-228600" defTabSz="966788">
              <a:defRPr sz="2400">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a:solidFill>
                  <a:schemeClr val="tx1"/>
                </a:solidFill>
                <a:latin typeface="Calibri" panose="020F0502020204030204" pitchFamily="34" charset="0"/>
              </a:defRPr>
            </a:lvl9pPr>
          </a:lstStyle>
          <a:p>
            <a:pPr algn="r" eaLnBrk="1" hangingPunct="1"/>
            <a:fld id="{968D2D2D-8DFF-4778-A142-2A38618D198D}" type="slidenum">
              <a:rPr lang="zh-CN" altLang="en-US" sz="1200">
                <a:latin typeface="Arial" panose="020B0604020202020204" pitchFamily="34" charset="0"/>
                <a:cs typeface="Arial" panose="020B0604020202020204" pitchFamily="34" charset="0"/>
              </a:rPr>
              <a:pPr algn="r" eaLnBrk="1" hangingPunct="1"/>
              <a:t>62</a:t>
            </a:fld>
            <a:endParaRPr lang="en-US" altLang="zh-CN" sz="1200">
              <a:latin typeface="Arial" panose="020B0604020202020204" pitchFamily="34" charset="0"/>
              <a:cs typeface="Arial" panose="020B0604020202020204" pitchFamily="34" charset="0"/>
            </a:endParaRPr>
          </a:p>
        </p:txBody>
      </p:sp>
      <p:sp>
        <p:nvSpPr>
          <p:cNvPr id="107523" name="Rectangle 2"/>
          <p:cNvSpPr>
            <a:spLocks noGrp="1" noRot="1" noChangeAspect="1" noChangeArrowheads="1" noTextEdit="1"/>
          </p:cNvSpPr>
          <p:nvPr>
            <p:ph type="sldImg"/>
          </p:nvPr>
        </p:nvSpPr>
        <p:spPr>
          <a:xfrm>
            <a:off x="990600" y="766763"/>
            <a:ext cx="5119688" cy="3840162"/>
          </a:xfrm>
          <a:ln/>
        </p:spPr>
      </p:sp>
      <p:sp>
        <p:nvSpPr>
          <p:cNvPr id="107524" name="Rectangle 3"/>
          <p:cNvSpPr>
            <a:spLocks noGrp="1" noChangeArrowheads="1"/>
          </p:cNvSpPr>
          <p:nvPr>
            <p:ph type="body" idx="1"/>
          </p:nvPr>
        </p:nvSpPr>
        <p:spPr>
          <a:xfrm>
            <a:off x="709613" y="4862513"/>
            <a:ext cx="5680075" cy="4605337"/>
          </a:xfrm>
          <a:noFill/>
        </p:spPr>
        <p:txBody>
          <a:bodyPr lIns="96644" tIns="48322" rIns="96644" bIns="48322"/>
          <a:lstStyle/>
          <a:p>
            <a:pPr eaLnBrk="1" hangingPunct="1"/>
            <a:endParaRPr lang="zh-CN" altLang="en-US"/>
          </a:p>
        </p:txBody>
      </p:sp>
    </p:spTree>
    <p:extLst>
      <p:ext uri="{BB962C8B-B14F-4D97-AF65-F5344CB8AC3E}">
        <p14:creationId xmlns:p14="http://schemas.microsoft.com/office/powerpoint/2010/main" val="149927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txBox="1">
            <a:spLocks noGrp="1" noChangeArrowheads="1"/>
          </p:cNvSpPr>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26" tIns="47663" rIns="95326" bIns="47663" anchor="b"/>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pPr algn="r"/>
            <a:fld id="{83B092F7-3F00-41E3-9572-4BBA84C05D07}" type="slidenum">
              <a:rPr lang="en-US" altLang="zh-CN" sz="1300">
                <a:latin typeface="Times New Roman" panose="02020603050405020304" pitchFamily="18" charset="0"/>
              </a:rPr>
              <a:pPr algn="r"/>
              <a:t>12</a:t>
            </a:fld>
            <a:endParaRPr lang="en-US" altLang="zh-CN" sz="1300">
              <a:latin typeface="Times New Roman" panose="02020603050405020304"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3334172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alibri" panose="020F0502020204030204" pitchFamily="34" charset="0"/>
              </a:defRPr>
            </a:lvl1pPr>
            <a:lvl2pPr marL="742950" indent="-285750" defTabSz="966788">
              <a:defRPr sz="2400">
                <a:solidFill>
                  <a:schemeClr val="tx1"/>
                </a:solidFill>
                <a:latin typeface="Calibri" panose="020F0502020204030204" pitchFamily="34" charset="0"/>
              </a:defRPr>
            </a:lvl2pPr>
            <a:lvl3pPr marL="1143000" indent="-228600" defTabSz="966788">
              <a:defRPr sz="2400">
                <a:solidFill>
                  <a:schemeClr val="tx1"/>
                </a:solidFill>
                <a:latin typeface="Calibri" panose="020F0502020204030204" pitchFamily="34" charset="0"/>
              </a:defRPr>
            </a:lvl3pPr>
            <a:lvl4pPr marL="1600200" indent="-228600" defTabSz="966788">
              <a:defRPr sz="2400">
                <a:solidFill>
                  <a:schemeClr val="tx1"/>
                </a:solidFill>
                <a:latin typeface="Calibri" panose="020F0502020204030204" pitchFamily="34" charset="0"/>
              </a:defRPr>
            </a:lvl4pPr>
            <a:lvl5pPr marL="2057400" indent="-228600" defTabSz="966788">
              <a:defRPr sz="2400">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a:solidFill>
                  <a:schemeClr val="tx1"/>
                </a:solidFill>
                <a:latin typeface="Calibri" panose="020F0502020204030204" pitchFamily="34" charset="0"/>
              </a:defRPr>
            </a:lvl9pPr>
          </a:lstStyle>
          <a:p>
            <a:pPr eaLnBrk="1" hangingPunct="1"/>
            <a:fld id="{9A3CFBAB-4B1D-4CAC-B3A2-E2C276DAFDA8}" type="slidenum">
              <a:rPr lang="en-US" altLang="zh-CN" sz="1300" smtClean="0">
                <a:solidFill>
                  <a:schemeClr val="bg1"/>
                </a:solidFill>
                <a:latin typeface="Arial" panose="020B0604020202020204" pitchFamily="34" charset="0"/>
              </a:rPr>
              <a:pPr eaLnBrk="1" hangingPunct="1"/>
              <a:t>16</a:t>
            </a:fld>
            <a:endParaRPr lang="en-US" altLang="zh-CN" sz="1300">
              <a:solidFill>
                <a:schemeClr val="bg1"/>
              </a:solidFill>
              <a:latin typeface="Arial" panose="020B0604020202020204" pitchFamily="34"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709613" y="4862513"/>
            <a:ext cx="5680075" cy="460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519382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alibri" panose="020F0502020204030204" pitchFamily="34" charset="0"/>
              </a:defRPr>
            </a:lvl1pPr>
            <a:lvl2pPr marL="742950" indent="-285750" defTabSz="966788">
              <a:defRPr sz="2400">
                <a:solidFill>
                  <a:schemeClr val="tx1"/>
                </a:solidFill>
                <a:latin typeface="Calibri" panose="020F0502020204030204" pitchFamily="34" charset="0"/>
              </a:defRPr>
            </a:lvl2pPr>
            <a:lvl3pPr marL="1143000" indent="-228600" defTabSz="966788">
              <a:defRPr sz="2400">
                <a:solidFill>
                  <a:schemeClr val="tx1"/>
                </a:solidFill>
                <a:latin typeface="Calibri" panose="020F0502020204030204" pitchFamily="34" charset="0"/>
              </a:defRPr>
            </a:lvl3pPr>
            <a:lvl4pPr marL="1600200" indent="-228600" defTabSz="966788">
              <a:defRPr sz="2400">
                <a:solidFill>
                  <a:schemeClr val="tx1"/>
                </a:solidFill>
                <a:latin typeface="Calibri" panose="020F0502020204030204" pitchFamily="34" charset="0"/>
              </a:defRPr>
            </a:lvl4pPr>
            <a:lvl5pPr marL="2057400" indent="-228600" defTabSz="966788">
              <a:defRPr sz="2400">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a:solidFill>
                  <a:schemeClr val="tx1"/>
                </a:solidFill>
                <a:latin typeface="Calibri" panose="020F0502020204030204" pitchFamily="34" charset="0"/>
              </a:defRPr>
            </a:lvl9pPr>
          </a:lstStyle>
          <a:p>
            <a:pPr eaLnBrk="1" hangingPunct="1"/>
            <a:fld id="{031005BA-BCDE-4A7F-9A92-EEDE1F2C38AC}" type="slidenum">
              <a:rPr lang="en-US" altLang="zh-CN" sz="1300" smtClean="0">
                <a:solidFill>
                  <a:schemeClr val="bg1"/>
                </a:solidFill>
                <a:latin typeface="Arial" panose="020B0604020202020204" pitchFamily="34" charset="0"/>
              </a:rPr>
              <a:pPr eaLnBrk="1" hangingPunct="1"/>
              <a:t>17</a:t>
            </a:fld>
            <a:endParaRPr lang="en-US" altLang="zh-CN" sz="1300">
              <a:solidFill>
                <a:schemeClr val="bg1"/>
              </a:solidFill>
              <a:latin typeface="Arial" panose="020B0604020202020204" pitchFamily="3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28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Calibri" panose="020F0502020204030204" pitchFamily="34" charset="0"/>
              </a:defRPr>
            </a:lvl1pPr>
            <a:lvl2pPr marL="742950" indent="-285750" defTabSz="966788">
              <a:defRPr sz="2400">
                <a:solidFill>
                  <a:schemeClr val="tx1"/>
                </a:solidFill>
                <a:latin typeface="Calibri" panose="020F0502020204030204" pitchFamily="34" charset="0"/>
              </a:defRPr>
            </a:lvl2pPr>
            <a:lvl3pPr marL="1143000" indent="-228600" defTabSz="966788">
              <a:defRPr sz="2400">
                <a:solidFill>
                  <a:schemeClr val="tx1"/>
                </a:solidFill>
                <a:latin typeface="Calibri" panose="020F0502020204030204" pitchFamily="34" charset="0"/>
              </a:defRPr>
            </a:lvl3pPr>
            <a:lvl4pPr marL="1600200" indent="-228600" defTabSz="966788">
              <a:defRPr sz="2400">
                <a:solidFill>
                  <a:schemeClr val="tx1"/>
                </a:solidFill>
                <a:latin typeface="Calibri" panose="020F0502020204030204" pitchFamily="34" charset="0"/>
              </a:defRPr>
            </a:lvl4pPr>
            <a:lvl5pPr marL="2057400" indent="-228600" defTabSz="966788">
              <a:defRPr sz="2400">
                <a:solidFill>
                  <a:schemeClr val="tx1"/>
                </a:solidFill>
                <a:latin typeface="Calibri" panose="020F0502020204030204" pitchFamily="34" charset="0"/>
              </a:defRPr>
            </a:lvl5pPr>
            <a:lvl6pPr marL="2514600" indent="-228600" defTabSz="966788"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66788"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66788"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66788" eaLnBrk="0" fontAlgn="base" hangingPunct="0">
              <a:spcBef>
                <a:spcPct val="0"/>
              </a:spcBef>
              <a:spcAft>
                <a:spcPct val="0"/>
              </a:spcAft>
              <a:defRPr sz="2400">
                <a:solidFill>
                  <a:schemeClr val="tx1"/>
                </a:solidFill>
                <a:latin typeface="Calibri" panose="020F0502020204030204" pitchFamily="34" charset="0"/>
              </a:defRPr>
            </a:lvl9pPr>
          </a:lstStyle>
          <a:p>
            <a:pPr eaLnBrk="1" hangingPunct="1"/>
            <a:fld id="{A9B30024-D620-450B-9E38-737C63AEEEBA}" type="slidenum">
              <a:rPr lang="en-US" altLang="zh-CN" sz="1300" smtClean="0">
                <a:solidFill>
                  <a:schemeClr val="bg1"/>
                </a:solidFill>
                <a:latin typeface="Arial" panose="020B0604020202020204" pitchFamily="34" charset="0"/>
              </a:rPr>
              <a:pPr eaLnBrk="1" hangingPunct="1"/>
              <a:t>18</a:t>
            </a:fld>
            <a:endParaRPr lang="en-US" altLang="zh-CN" sz="1300">
              <a:solidFill>
                <a:schemeClr val="bg1"/>
              </a:solidFill>
              <a:latin typeface="Arial" panose="020B0604020202020204"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6327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26" tIns="47663" rIns="95326" bIns="47663" anchor="b"/>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pPr algn="r"/>
            <a:fld id="{2F4FD62A-15A6-481E-9127-43E7877C3A59}" type="slidenum">
              <a:rPr lang="en-US" altLang="zh-CN" sz="1300">
                <a:latin typeface="Times New Roman" panose="02020603050405020304" pitchFamily="18" charset="0"/>
              </a:rPr>
              <a:pPr algn="r"/>
              <a:t>19</a:t>
            </a:fld>
            <a:endParaRPr lang="en-US" altLang="zh-CN"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35846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26" tIns="47663" rIns="95326" bIns="47663" anchor="b"/>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pPr algn="r"/>
            <a:fld id="{2F4FD62A-15A6-481E-9127-43E7877C3A59}" type="slidenum">
              <a:rPr lang="en-US" altLang="zh-CN" sz="1300">
                <a:latin typeface="Times New Roman" panose="02020603050405020304" pitchFamily="18" charset="0"/>
              </a:rPr>
              <a:pPr algn="r"/>
              <a:t>20</a:t>
            </a:fld>
            <a:endParaRPr lang="en-US" altLang="zh-CN"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976129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326" tIns="47663" rIns="95326" bIns="47663" anchor="b"/>
          <a:lstStyle>
            <a:lvl1pPr defTabSz="952500">
              <a:defRPr sz="2400">
                <a:solidFill>
                  <a:schemeClr val="tx1"/>
                </a:solidFill>
                <a:latin typeface="Calibri" panose="020F0502020204030204" pitchFamily="34" charset="0"/>
              </a:defRPr>
            </a:lvl1pPr>
            <a:lvl2pPr marL="742950" indent="-285750" defTabSz="952500">
              <a:defRPr sz="2400">
                <a:solidFill>
                  <a:schemeClr val="tx1"/>
                </a:solidFill>
                <a:latin typeface="Calibri" panose="020F0502020204030204" pitchFamily="34" charset="0"/>
              </a:defRPr>
            </a:lvl2pPr>
            <a:lvl3pPr marL="1143000" indent="-228600" defTabSz="952500">
              <a:defRPr sz="2400">
                <a:solidFill>
                  <a:schemeClr val="tx1"/>
                </a:solidFill>
                <a:latin typeface="Calibri" panose="020F0502020204030204" pitchFamily="34" charset="0"/>
              </a:defRPr>
            </a:lvl3pPr>
            <a:lvl4pPr marL="1600200" indent="-228600" defTabSz="952500">
              <a:defRPr sz="2400">
                <a:solidFill>
                  <a:schemeClr val="tx1"/>
                </a:solidFill>
                <a:latin typeface="Calibri" panose="020F0502020204030204" pitchFamily="34" charset="0"/>
              </a:defRPr>
            </a:lvl4pPr>
            <a:lvl5pPr marL="2057400" indent="-228600" defTabSz="952500">
              <a:defRPr sz="2400">
                <a:solidFill>
                  <a:schemeClr val="tx1"/>
                </a:solidFill>
                <a:latin typeface="Calibri" panose="020F0502020204030204" pitchFamily="34" charset="0"/>
              </a:defRPr>
            </a:lvl5pPr>
            <a:lvl6pPr marL="2514600" indent="-228600" defTabSz="952500" eaLnBrk="0" fontAlgn="base" hangingPunct="0">
              <a:spcBef>
                <a:spcPct val="0"/>
              </a:spcBef>
              <a:spcAft>
                <a:spcPct val="0"/>
              </a:spcAft>
              <a:defRPr sz="2400">
                <a:solidFill>
                  <a:schemeClr val="tx1"/>
                </a:solidFill>
                <a:latin typeface="Calibri" panose="020F0502020204030204" pitchFamily="34" charset="0"/>
              </a:defRPr>
            </a:lvl6pPr>
            <a:lvl7pPr marL="2971800" indent="-228600" defTabSz="952500" eaLnBrk="0" fontAlgn="base" hangingPunct="0">
              <a:spcBef>
                <a:spcPct val="0"/>
              </a:spcBef>
              <a:spcAft>
                <a:spcPct val="0"/>
              </a:spcAft>
              <a:defRPr sz="2400">
                <a:solidFill>
                  <a:schemeClr val="tx1"/>
                </a:solidFill>
                <a:latin typeface="Calibri" panose="020F0502020204030204" pitchFamily="34" charset="0"/>
              </a:defRPr>
            </a:lvl7pPr>
            <a:lvl8pPr marL="3429000" indent="-228600" defTabSz="952500" eaLnBrk="0" fontAlgn="base" hangingPunct="0">
              <a:spcBef>
                <a:spcPct val="0"/>
              </a:spcBef>
              <a:spcAft>
                <a:spcPct val="0"/>
              </a:spcAft>
              <a:defRPr sz="2400">
                <a:solidFill>
                  <a:schemeClr val="tx1"/>
                </a:solidFill>
                <a:latin typeface="Calibri" panose="020F0502020204030204" pitchFamily="34" charset="0"/>
              </a:defRPr>
            </a:lvl8pPr>
            <a:lvl9pPr marL="3886200" indent="-228600" defTabSz="952500" eaLnBrk="0" fontAlgn="base" hangingPunct="0">
              <a:spcBef>
                <a:spcPct val="0"/>
              </a:spcBef>
              <a:spcAft>
                <a:spcPct val="0"/>
              </a:spcAft>
              <a:defRPr sz="2400">
                <a:solidFill>
                  <a:schemeClr val="tx1"/>
                </a:solidFill>
                <a:latin typeface="Calibri" panose="020F0502020204030204" pitchFamily="34" charset="0"/>
              </a:defRPr>
            </a:lvl9pPr>
          </a:lstStyle>
          <a:p>
            <a:pPr algn="r"/>
            <a:fld id="{2F4FD62A-15A6-481E-9127-43E7877C3A59}" type="slidenum">
              <a:rPr lang="en-US" altLang="zh-CN" sz="1300">
                <a:latin typeface="Times New Roman" panose="02020603050405020304" pitchFamily="18" charset="0"/>
              </a:rPr>
              <a:pPr algn="r"/>
              <a:t>21</a:t>
            </a:fld>
            <a:endParaRPr lang="en-US" altLang="zh-CN" sz="13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r>
              <a:rPr lang="en-US" altLang="zh-CN"/>
              <a:t>Clips:  terminator 2, enemy of the state (from UCSD “Fact or Fiction” DVD)</a:t>
            </a:r>
          </a:p>
          <a:p>
            <a:endParaRPr lang="en-US" altLang="zh-CN"/>
          </a:p>
        </p:txBody>
      </p:sp>
    </p:spTree>
    <p:extLst>
      <p:ext uri="{BB962C8B-B14F-4D97-AF65-F5344CB8AC3E}">
        <p14:creationId xmlns:p14="http://schemas.microsoft.com/office/powerpoint/2010/main" val="1615570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7"/>
          <p:cNvSpPr>
            <a:spLocks noChangeShapeType="1"/>
          </p:cNvSpPr>
          <p:nvPr/>
        </p:nvSpPr>
        <p:spPr bwMode="auto">
          <a:xfrm>
            <a:off x="685800" y="838200"/>
            <a:ext cx="777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6858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6"/>
          <p:cNvSpPr>
            <a:spLocks noChangeArrowheads="1"/>
          </p:cNvSpPr>
          <p:nvPr userDrawn="1"/>
        </p:nvSpPr>
        <p:spPr bwMode="auto">
          <a:xfrm>
            <a:off x="152400" y="6400800"/>
            <a:ext cx="8839200" cy="396875"/>
          </a:xfrm>
          <a:prstGeom prst="rect">
            <a:avLst/>
          </a:prstGeom>
          <a:solidFill>
            <a:srgbClr val="990000"/>
          </a:solidFill>
          <a:ln w="9525" algn="ctr">
            <a:solidFill>
              <a:srgbClr val="990033"/>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US" altLang="zh-CN"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SCST, Tongji</a:t>
            </a:r>
            <a:r>
              <a:rPr lang="en-US" altLang="zh-CN" sz="1800" baseline="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Univ.</a:t>
            </a:r>
            <a:endParaRPr lang="zh-CN" altLang="en-US"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7" name="日期占位符 6"/>
          <p:cNvSpPr>
            <a:spLocks noGrp="1"/>
          </p:cNvSpPr>
          <p:nvPr>
            <p:ph type="dt" sz="half" idx="10"/>
          </p:nvPr>
        </p:nvSpPr>
        <p:spPr>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atin typeface="Times New Roman" pitchFamily="18" charset="0"/>
                <a:ea typeface="宋体" charset="-122"/>
              </a:defRPr>
            </a:lvl1pPr>
          </a:lstStyle>
          <a:p>
            <a:pPr>
              <a:defRPr/>
            </a:pPr>
            <a:endParaRPr lang="en-US" altLang="zh-CN"/>
          </a:p>
        </p:txBody>
      </p:sp>
      <p:sp>
        <p:nvSpPr>
          <p:cNvPr id="8" name="页脚占位符 7"/>
          <p:cNvSpPr>
            <a:spLocks noGrp="1"/>
          </p:cNvSpPr>
          <p:nvPr>
            <p:ph type="ftr" sz="quarter" idx="11"/>
          </p:nvPr>
        </p:nvSpPr>
        <p:spPr>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a:defRPr>
                <a:latin typeface="Times New Roman" pitchFamily="18" charset="0"/>
                <a:ea typeface="宋体" charset="-122"/>
              </a:defRPr>
            </a:lvl1pPr>
          </a:lstStyle>
          <a:p>
            <a:pPr>
              <a:defRPr/>
            </a:pPr>
            <a:endParaRPr lang="en-US" altLang="zh-CN" dirty="0"/>
          </a:p>
        </p:txBody>
      </p:sp>
      <p:sp>
        <p:nvSpPr>
          <p:cNvPr id="9" name="灯片编号占位符 8"/>
          <p:cNvSpPr>
            <a:spLocks noGrp="1"/>
          </p:cNvSpPr>
          <p:nvPr>
            <p:ph type="sldNum" sz="quarter" idx="12"/>
          </p:nvPr>
        </p:nvSpPr>
        <p:spPr/>
        <p:txBody>
          <a:bodyPr/>
          <a:lstStyle>
            <a:lvl1pPr>
              <a:defRPr/>
            </a:lvl1pPr>
          </a:lstStyle>
          <a:p>
            <a:pPr>
              <a:defRPr/>
            </a:pPr>
            <a:fld id="{3429B748-DEB0-4497-B3E4-A76A1CE5B6B6}" type="slidenum">
              <a:rPr lang="en-US" altLang="zh-CN"/>
              <a:pPr>
                <a:defRPr/>
              </a:pPr>
              <a:t>‹#›</a:t>
            </a:fld>
            <a:endParaRPr lang="en-US" altLang="zh-CN" dirty="0"/>
          </a:p>
        </p:txBody>
      </p:sp>
    </p:spTree>
    <p:extLst>
      <p:ext uri="{BB962C8B-B14F-4D97-AF65-F5344CB8AC3E}">
        <p14:creationId xmlns:p14="http://schemas.microsoft.com/office/powerpoint/2010/main" val="3057070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63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1</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463017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2</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1204817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3</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362555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4</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2830024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525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2722566" y="463553"/>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algn="ctr" defTabSz="684213" eaLnBrk="1" hangingPunct="1">
              <a:defRPr/>
            </a:pPr>
            <a:r>
              <a:rPr lang="en-US" altLang="zh-CN" sz="2000">
                <a:solidFill>
                  <a:srgbClr val="262626"/>
                </a:solidFill>
              </a:rPr>
              <a:t>ADD YOUR TITLE HERE</a:t>
            </a:r>
            <a:endParaRPr lang="zh-CN" altLang="en-US" sz="2000">
              <a:solidFill>
                <a:srgbClr val="262626"/>
              </a:solidFill>
            </a:endParaRPr>
          </a:p>
        </p:txBody>
      </p:sp>
      <p:sp>
        <p:nvSpPr>
          <p:cNvPr id="3" name="Content Placeholder 2"/>
          <p:cNvSpPr txBox="1">
            <a:spLocks/>
          </p:cNvSpPr>
          <p:nvPr userDrawn="1"/>
        </p:nvSpPr>
        <p:spPr>
          <a:xfrm>
            <a:off x="1268419" y="1100667"/>
            <a:ext cx="6911975" cy="423333"/>
          </a:xfrm>
          <a:prstGeom prst="rect">
            <a:avLst/>
          </a:prstGeom>
        </p:spPr>
        <p:txBody>
          <a:bodyPr/>
          <a:lstStyle>
            <a:lvl1pPr defTabSz="1087438">
              <a:defRPr sz="1300">
                <a:solidFill>
                  <a:schemeClr val="tx1"/>
                </a:solidFill>
                <a:latin typeface="Arial" pitchFamily="34" charset="0"/>
                <a:ea typeface="微软雅黑" pitchFamily="34" charset="-122"/>
              </a:defRPr>
            </a:lvl1pPr>
            <a:lvl2pPr marL="742950" indent="-285750" defTabSz="1087438">
              <a:defRPr sz="1300">
                <a:solidFill>
                  <a:schemeClr val="tx1"/>
                </a:solidFill>
                <a:latin typeface="Arial" pitchFamily="34" charset="0"/>
                <a:ea typeface="微软雅黑" pitchFamily="34" charset="-122"/>
              </a:defRPr>
            </a:lvl2pPr>
            <a:lvl3pPr marL="1143000" indent="-228600" defTabSz="1087438">
              <a:defRPr sz="1300">
                <a:solidFill>
                  <a:schemeClr val="tx1"/>
                </a:solidFill>
                <a:latin typeface="Arial" pitchFamily="34" charset="0"/>
                <a:ea typeface="微软雅黑" pitchFamily="34" charset="-122"/>
              </a:defRPr>
            </a:lvl3pPr>
            <a:lvl4pPr marL="1600200" indent="-228600" defTabSz="1087438">
              <a:defRPr sz="1300">
                <a:solidFill>
                  <a:schemeClr val="tx1"/>
                </a:solidFill>
                <a:latin typeface="Arial" pitchFamily="34" charset="0"/>
                <a:ea typeface="微软雅黑" pitchFamily="34" charset="-122"/>
              </a:defRPr>
            </a:lvl4pPr>
            <a:lvl5pPr marL="2057400" indent="-228600" defTabSz="1087438">
              <a:defRPr sz="1300">
                <a:solidFill>
                  <a:schemeClr val="tx1"/>
                </a:solidFill>
                <a:latin typeface="Arial" pitchFamily="34" charset="0"/>
                <a:ea typeface="微软雅黑" pitchFamily="34" charset="-122"/>
              </a:defRPr>
            </a:lvl5pPr>
            <a:lvl6pPr marL="2514600" indent="-228600" defTabSz="1087438"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1087438"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1087438"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1087438" fontAlgn="base">
              <a:spcBef>
                <a:spcPct val="0"/>
              </a:spcBef>
              <a:spcAft>
                <a:spcPct val="0"/>
              </a:spcAft>
              <a:defRPr sz="1300">
                <a:solidFill>
                  <a:schemeClr val="tx1"/>
                </a:solidFill>
                <a:latin typeface="Arial" pitchFamily="34" charset="0"/>
                <a:ea typeface="微软雅黑" pitchFamily="34" charset="-122"/>
              </a:defRPr>
            </a:lvl9pPr>
          </a:lstStyle>
          <a:p>
            <a:pPr algn="ctr" eaLnBrk="1" hangingPunct="1">
              <a:buFont typeface="Arial" pitchFamily="34" charset="0"/>
              <a:buNone/>
              <a:defRPr/>
            </a:pPr>
            <a:r>
              <a:rPr lang="en-US" altLang="zh-CN" sz="1100">
                <a:solidFill>
                  <a:srgbClr val="262626"/>
                </a:solidFill>
                <a:latin typeface="华文细黑" pitchFamily="2" charset="-122"/>
                <a:ea typeface="华文细黑" pitchFamily="2" charset="-122"/>
                <a:cs typeface="Arial" pitchFamily="34" charset="0"/>
              </a:rPr>
              <a:t>Click here to modify the text , you may post text here . Click here to modify the text Click</a:t>
            </a:r>
          </a:p>
        </p:txBody>
      </p:sp>
      <p:cxnSp>
        <p:nvCxnSpPr>
          <p:cNvPr id="4" name="直接连接符 3"/>
          <p:cNvCxnSpPr/>
          <p:nvPr userDrawn="1"/>
        </p:nvCxnSpPr>
        <p:spPr>
          <a:xfrm>
            <a:off x="3833819" y="1054100"/>
            <a:ext cx="1476375"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8196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4071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1</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2850514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2</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483309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1395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3</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2905442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4</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2192895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6135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2722566" y="463553"/>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algn="ctr" defTabSz="684213" eaLnBrk="1" hangingPunct="1">
              <a:defRPr/>
            </a:pPr>
            <a:r>
              <a:rPr lang="en-US" altLang="zh-CN" sz="2000">
                <a:solidFill>
                  <a:srgbClr val="262626"/>
                </a:solidFill>
              </a:rPr>
              <a:t>ADD YOUR TITLE HERE</a:t>
            </a:r>
            <a:endParaRPr lang="zh-CN" altLang="en-US" sz="2000">
              <a:solidFill>
                <a:srgbClr val="262626"/>
              </a:solidFill>
            </a:endParaRPr>
          </a:p>
        </p:txBody>
      </p:sp>
      <p:sp>
        <p:nvSpPr>
          <p:cNvPr id="3" name="Content Placeholder 2"/>
          <p:cNvSpPr txBox="1">
            <a:spLocks/>
          </p:cNvSpPr>
          <p:nvPr userDrawn="1"/>
        </p:nvSpPr>
        <p:spPr>
          <a:xfrm>
            <a:off x="1268419" y="1100667"/>
            <a:ext cx="6911975" cy="423333"/>
          </a:xfrm>
          <a:prstGeom prst="rect">
            <a:avLst/>
          </a:prstGeom>
        </p:spPr>
        <p:txBody>
          <a:bodyPr/>
          <a:lstStyle>
            <a:lvl1pPr defTabSz="1087438">
              <a:defRPr sz="1300">
                <a:solidFill>
                  <a:schemeClr val="tx1"/>
                </a:solidFill>
                <a:latin typeface="Arial" pitchFamily="34" charset="0"/>
                <a:ea typeface="微软雅黑" pitchFamily="34" charset="-122"/>
              </a:defRPr>
            </a:lvl1pPr>
            <a:lvl2pPr marL="742950" indent="-285750" defTabSz="1087438">
              <a:defRPr sz="1300">
                <a:solidFill>
                  <a:schemeClr val="tx1"/>
                </a:solidFill>
                <a:latin typeface="Arial" pitchFamily="34" charset="0"/>
                <a:ea typeface="微软雅黑" pitchFamily="34" charset="-122"/>
              </a:defRPr>
            </a:lvl2pPr>
            <a:lvl3pPr marL="1143000" indent="-228600" defTabSz="1087438">
              <a:defRPr sz="1300">
                <a:solidFill>
                  <a:schemeClr val="tx1"/>
                </a:solidFill>
                <a:latin typeface="Arial" pitchFamily="34" charset="0"/>
                <a:ea typeface="微软雅黑" pitchFamily="34" charset="-122"/>
              </a:defRPr>
            </a:lvl3pPr>
            <a:lvl4pPr marL="1600200" indent="-228600" defTabSz="1087438">
              <a:defRPr sz="1300">
                <a:solidFill>
                  <a:schemeClr val="tx1"/>
                </a:solidFill>
                <a:latin typeface="Arial" pitchFamily="34" charset="0"/>
                <a:ea typeface="微软雅黑" pitchFamily="34" charset="-122"/>
              </a:defRPr>
            </a:lvl4pPr>
            <a:lvl5pPr marL="2057400" indent="-228600" defTabSz="1087438">
              <a:defRPr sz="1300">
                <a:solidFill>
                  <a:schemeClr val="tx1"/>
                </a:solidFill>
                <a:latin typeface="Arial" pitchFamily="34" charset="0"/>
                <a:ea typeface="微软雅黑" pitchFamily="34" charset="-122"/>
              </a:defRPr>
            </a:lvl5pPr>
            <a:lvl6pPr marL="2514600" indent="-228600" defTabSz="1087438"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1087438"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1087438"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1087438" fontAlgn="base">
              <a:spcBef>
                <a:spcPct val="0"/>
              </a:spcBef>
              <a:spcAft>
                <a:spcPct val="0"/>
              </a:spcAft>
              <a:defRPr sz="1300">
                <a:solidFill>
                  <a:schemeClr val="tx1"/>
                </a:solidFill>
                <a:latin typeface="Arial" pitchFamily="34" charset="0"/>
                <a:ea typeface="微软雅黑" pitchFamily="34" charset="-122"/>
              </a:defRPr>
            </a:lvl9pPr>
          </a:lstStyle>
          <a:p>
            <a:pPr algn="ctr" eaLnBrk="1" hangingPunct="1">
              <a:buFont typeface="Arial" pitchFamily="34" charset="0"/>
              <a:buNone/>
              <a:defRPr/>
            </a:pPr>
            <a:r>
              <a:rPr lang="en-US" altLang="zh-CN" sz="1100">
                <a:solidFill>
                  <a:srgbClr val="262626"/>
                </a:solidFill>
                <a:latin typeface="华文细黑" pitchFamily="2" charset="-122"/>
                <a:ea typeface="华文细黑" pitchFamily="2" charset="-122"/>
                <a:cs typeface="Arial" pitchFamily="34" charset="0"/>
              </a:rPr>
              <a:t>Click here to modify the text , you may post text here . Click here to modify the text Click</a:t>
            </a:r>
          </a:p>
        </p:txBody>
      </p:sp>
      <p:cxnSp>
        <p:nvCxnSpPr>
          <p:cNvPr id="4" name="直接连接符 3"/>
          <p:cNvCxnSpPr/>
          <p:nvPr userDrawn="1"/>
        </p:nvCxnSpPr>
        <p:spPr>
          <a:xfrm>
            <a:off x="3833819" y="1054100"/>
            <a:ext cx="1476375"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826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69753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1</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41008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8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2</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3261102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3</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18716777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4</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23814396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126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76200"/>
            <a:ext cx="7772400" cy="838200"/>
          </a:xfrm>
        </p:spPr>
        <p:txBody>
          <a:bodyPr/>
          <a:lstStyle/>
          <a:p>
            <a:r>
              <a:rPr lang="zh-CN" altLang="en-US"/>
              <a:t>单击此处编辑母版标题样式</a:t>
            </a:r>
          </a:p>
        </p:txBody>
      </p:sp>
      <p:sp>
        <p:nvSpPr>
          <p:cNvPr id="3" name="内容占位符 2"/>
          <p:cNvSpPr>
            <a:spLocks noGrp="1"/>
          </p:cNvSpPr>
          <p:nvPr>
            <p:ph idx="1"/>
          </p:nvPr>
        </p:nvSpPr>
        <p:spPr>
          <a:xfrm>
            <a:off x="685800" y="914400"/>
            <a:ext cx="777240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114317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2722566" y="463553"/>
            <a:ext cx="369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algn="ctr" defTabSz="684213" eaLnBrk="1" hangingPunct="1">
              <a:defRPr/>
            </a:pPr>
            <a:r>
              <a:rPr lang="en-US" altLang="zh-CN" sz="2000">
                <a:solidFill>
                  <a:srgbClr val="262626"/>
                </a:solidFill>
              </a:rPr>
              <a:t>ADD YOUR TITLE HERE</a:t>
            </a:r>
            <a:endParaRPr lang="zh-CN" altLang="en-US" sz="2000">
              <a:solidFill>
                <a:srgbClr val="262626"/>
              </a:solidFill>
            </a:endParaRPr>
          </a:p>
        </p:txBody>
      </p:sp>
      <p:sp>
        <p:nvSpPr>
          <p:cNvPr id="3" name="Content Placeholder 2"/>
          <p:cNvSpPr txBox="1">
            <a:spLocks/>
          </p:cNvSpPr>
          <p:nvPr userDrawn="1"/>
        </p:nvSpPr>
        <p:spPr>
          <a:xfrm>
            <a:off x="1268419" y="1100667"/>
            <a:ext cx="6911975" cy="423333"/>
          </a:xfrm>
          <a:prstGeom prst="rect">
            <a:avLst/>
          </a:prstGeom>
        </p:spPr>
        <p:txBody>
          <a:bodyPr/>
          <a:lstStyle>
            <a:lvl1pPr defTabSz="1087438">
              <a:defRPr sz="1300">
                <a:solidFill>
                  <a:schemeClr val="tx1"/>
                </a:solidFill>
                <a:latin typeface="Arial" pitchFamily="34" charset="0"/>
                <a:ea typeface="微软雅黑" pitchFamily="34" charset="-122"/>
              </a:defRPr>
            </a:lvl1pPr>
            <a:lvl2pPr marL="742950" indent="-285750" defTabSz="1087438">
              <a:defRPr sz="1300">
                <a:solidFill>
                  <a:schemeClr val="tx1"/>
                </a:solidFill>
                <a:latin typeface="Arial" pitchFamily="34" charset="0"/>
                <a:ea typeface="微软雅黑" pitchFamily="34" charset="-122"/>
              </a:defRPr>
            </a:lvl2pPr>
            <a:lvl3pPr marL="1143000" indent="-228600" defTabSz="1087438">
              <a:defRPr sz="1300">
                <a:solidFill>
                  <a:schemeClr val="tx1"/>
                </a:solidFill>
                <a:latin typeface="Arial" pitchFamily="34" charset="0"/>
                <a:ea typeface="微软雅黑" pitchFamily="34" charset="-122"/>
              </a:defRPr>
            </a:lvl3pPr>
            <a:lvl4pPr marL="1600200" indent="-228600" defTabSz="1087438">
              <a:defRPr sz="1300">
                <a:solidFill>
                  <a:schemeClr val="tx1"/>
                </a:solidFill>
                <a:latin typeface="Arial" pitchFamily="34" charset="0"/>
                <a:ea typeface="微软雅黑" pitchFamily="34" charset="-122"/>
              </a:defRPr>
            </a:lvl4pPr>
            <a:lvl5pPr marL="2057400" indent="-228600" defTabSz="1087438">
              <a:defRPr sz="1300">
                <a:solidFill>
                  <a:schemeClr val="tx1"/>
                </a:solidFill>
                <a:latin typeface="Arial" pitchFamily="34" charset="0"/>
                <a:ea typeface="微软雅黑" pitchFamily="34" charset="-122"/>
              </a:defRPr>
            </a:lvl5pPr>
            <a:lvl6pPr marL="2514600" indent="-228600" defTabSz="1087438"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1087438"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1087438"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1087438" fontAlgn="base">
              <a:spcBef>
                <a:spcPct val="0"/>
              </a:spcBef>
              <a:spcAft>
                <a:spcPct val="0"/>
              </a:spcAft>
              <a:defRPr sz="1300">
                <a:solidFill>
                  <a:schemeClr val="tx1"/>
                </a:solidFill>
                <a:latin typeface="Arial" pitchFamily="34" charset="0"/>
                <a:ea typeface="微软雅黑" pitchFamily="34" charset="-122"/>
              </a:defRPr>
            </a:lvl9pPr>
          </a:lstStyle>
          <a:p>
            <a:pPr algn="ctr" eaLnBrk="1" hangingPunct="1">
              <a:buFont typeface="Arial" pitchFamily="34" charset="0"/>
              <a:buNone/>
              <a:defRPr/>
            </a:pPr>
            <a:r>
              <a:rPr lang="en-US" altLang="zh-CN" sz="1100">
                <a:solidFill>
                  <a:srgbClr val="262626"/>
                </a:solidFill>
                <a:latin typeface="华文细黑" pitchFamily="2" charset="-122"/>
                <a:ea typeface="华文细黑" pitchFamily="2" charset="-122"/>
                <a:cs typeface="Arial" pitchFamily="34" charset="0"/>
              </a:rPr>
              <a:t>Click here to modify the text , you may post text here . Click here to modify the text Click</a:t>
            </a:r>
          </a:p>
        </p:txBody>
      </p:sp>
      <p:cxnSp>
        <p:nvCxnSpPr>
          <p:cNvPr id="4" name="直接连接符 3"/>
          <p:cNvCxnSpPr/>
          <p:nvPr userDrawn="1"/>
        </p:nvCxnSpPr>
        <p:spPr>
          <a:xfrm>
            <a:off x="3833819" y="1054100"/>
            <a:ext cx="1476375"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80694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494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1</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1186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2" y="359836"/>
            <a:ext cx="343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40322"/>
            <a:ext cx="26781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82" y="421217"/>
            <a:ext cx="815975" cy="599016"/>
            <a:chOff x="4353620" y="864629"/>
            <a:chExt cx="742365" cy="409715"/>
          </a:xfrm>
        </p:grpSpPr>
        <p:sp>
          <p:nvSpPr>
            <p:cNvPr id="5" name="KSO_Shape"/>
            <p:cNvSpPr>
              <a:spLocks/>
            </p:cNvSpPr>
            <p:nvPr/>
          </p:nvSpPr>
          <p:spPr bwMode="auto">
            <a:xfrm>
              <a:off x="4353620" y="866076"/>
              <a:ext cx="742365" cy="408268"/>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2</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466665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273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20763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360363"/>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3978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75" y="420688"/>
            <a:ext cx="815975" cy="600075"/>
            <a:chOff x="4353620" y="864629"/>
            <a:chExt cx="742365" cy="409715"/>
          </a:xfrm>
        </p:grpSpPr>
        <p:sp>
          <p:nvSpPr>
            <p:cNvPr id="5" name="KSO_Shape"/>
            <p:cNvSpPr>
              <a:spLocks/>
            </p:cNvSpPr>
            <p:nvPr/>
          </p:nvSpPr>
          <p:spPr bwMode="auto">
            <a:xfrm>
              <a:off x="4353620" y="865713"/>
              <a:ext cx="742365" cy="408631"/>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1</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374275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360363"/>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3978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75" y="420688"/>
            <a:ext cx="815975" cy="600075"/>
            <a:chOff x="4353620" y="864629"/>
            <a:chExt cx="742365" cy="409715"/>
          </a:xfrm>
        </p:grpSpPr>
        <p:sp>
          <p:nvSpPr>
            <p:cNvPr id="5" name="KSO_Shape"/>
            <p:cNvSpPr>
              <a:spLocks/>
            </p:cNvSpPr>
            <p:nvPr/>
          </p:nvSpPr>
          <p:spPr bwMode="auto">
            <a:xfrm>
              <a:off x="4353620" y="865713"/>
              <a:ext cx="742365" cy="408631"/>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2</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896824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360363"/>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3978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75" y="420688"/>
            <a:ext cx="815975" cy="600075"/>
            <a:chOff x="4353620" y="864629"/>
            <a:chExt cx="742365" cy="409715"/>
          </a:xfrm>
        </p:grpSpPr>
        <p:sp>
          <p:nvSpPr>
            <p:cNvPr id="5" name="KSO_Shape"/>
            <p:cNvSpPr>
              <a:spLocks/>
            </p:cNvSpPr>
            <p:nvPr/>
          </p:nvSpPr>
          <p:spPr bwMode="auto">
            <a:xfrm>
              <a:off x="4353620" y="865713"/>
              <a:ext cx="742365" cy="408631"/>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3</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399811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1022350" y="360363"/>
            <a:ext cx="3438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zh-CN" altLang="en-US" sz="2000" b="1">
                <a:solidFill>
                  <a:prstClr val="black"/>
                </a:solidFill>
                <a:latin typeface="微软雅黑" pitchFamily="34" charset="-122"/>
              </a:rPr>
              <a:t>此处添加您的标题</a:t>
            </a:r>
            <a:endParaRPr lang="id-ID" altLang="zh-CN" sz="2000" b="1">
              <a:solidFill>
                <a:prstClr val="black"/>
              </a:solidFill>
              <a:latin typeface="微软雅黑" pitchFamily="34" charset="-122"/>
            </a:endParaRPr>
          </a:p>
        </p:txBody>
      </p:sp>
      <p:sp>
        <p:nvSpPr>
          <p:cNvPr id="3" name="文本框 2"/>
          <p:cNvSpPr txBox="1">
            <a:spLocks noChangeArrowheads="1"/>
          </p:cNvSpPr>
          <p:nvPr userDrawn="1"/>
        </p:nvSpPr>
        <p:spPr bwMode="auto">
          <a:xfrm>
            <a:off x="1042988" y="839788"/>
            <a:ext cx="26781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id-ID" altLang="zh-CN" sz="1000">
                <a:solidFill>
                  <a:prstClr val="black"/>
                </a:solidFill>
              </a:rPr>
              <a:t>Biscuit oat cake carrot cake muffin jelly</a:t>
            </a:r>
            <a:endParaRPr lang="zh-CN" altLang="en-US" sz="1000">
              <a:solidFill>
                <a:prstClr val="black"/>
              </a:solidFill>
            </a:endParaRPr>
          </a:p>
        </p:txBody>
      </p:sp>
      <p:grpSp>
        <p:nvGrpSpPr>
          <p:cNvPr id="4" name="组合 8"/>
          <p:cNvGrpSpPr>
            <a:grpSpLocks/>
          </p:cNvGrpSpPr>
          <p:nvPr userDrawn="1"/>
        </p:nvGrpSpPr>
        <p:grpSpPr bwMode="auto">
          <a:xfrm>
            <a:off x="206375" y="420688"/>
            <a:ext cx="815975" cy="600075"/>
            <a:chOff x="4353620" y="864629"/>
            <a:chExt cx="742365" cy="409715"/>
          </a:xfrm>
        </p:grpSpPr>
        <p:sp>
          <p:nvSpPr>
            <p:cNvPr id="5" name="KSO_Shape"/>
            <p:cNvSpPr>
              <a:spLocks/>
            </p:cNvSpPr>
            <p:nvPr/>
          </p:nvSpPr>
          <p:spPr bwMode="auto">
            <a:xfrm>
              <a:off x="4353620" y="865713"/>
              <a:ext cx="742365" cy="408631"/>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2">
                <a:lumMod val="75000"/>
              </a:schemeClr>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6" name="文本框 5"/>
            <p:cNvSpPr txBox="1">
              <a:spLocks noChangeArrowheads="1"/>
            </p:cNvSpPr>
            <p:nvPr/>
          </p:nvSpPr>
          <p:spPr bwMode="auto">
            <a:xfrm>
              <a:off x="4508159" y="864629"/>
              <a:ext cx="433287" cy="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defTabSz="684213" eaLnBrk="1" hangingPunct="1">
                <a:defRPr/>
              </a:pPr>
              <a:r>
                <a:rPr lang="en-US" altLang="zh-CN" sz="2800">
                  <a:solidFill>
                    <a:prstClr val="white"/>
                  </a:solidFill>
                  <a:cs typeface="Arial" pitchFamily="34" charset="0"/>
                </a:rPr>
                <a:t>4</a:t>
              </a:r>
              <a:endParaRPr lang="zh-CN" altLang="en-US" sz="2800">
                <a:solidFill>
                  <a:prstClr val="white"/>
                </a:solidFill>
                <a:cs typeface="Arial" pitchFamily="34" charset="0"/>
              </a:endParaRPr>
            </a:p>
          </p:txBody>
        </p:sp>
      </p:grpSp>
    </p:spTree>
    <p:extLst>
      <p:ext uri="{BB962C8B-B14F-4D97-AF65-F5344CB8AC3E}">
        <p14:creationId xmlns:p14="http://schemas.microsoft.com/office/powerpoint/2010/main" val="134821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节标题">
    <p:bg>
      <p:bgPr>
        <a:solidFill>
          <a:srgbClr val="F2F2F2"/>
        </a:solidFill>
        <a:effectLst/>
      </p:bgPr>
    </p:bg>
    <p:spTree>
      <p:nvGrpSpPr>
        <p:cNvPr id="1" name=""/>
        <p:cNvGrpSpPr/>
        <p:nvPr/>
      </p:nvGrpSpPr>
      <p:grpSpPr>
        <a:xfrm>
          <a:off x="0" y="0"/>
          <a:ext cx="0" cy="0"/>
          <a:chOff x="0" y="0"/>
          <a:chExt cx="0" cy="0"/>
        </a:xfrm>
      </p:grpSpPr>
      <p:sp>
        <p:nvSpPr>
          <p:cNvPr id="2" name="文本框 1"/>
          <p:cNvSpPr txBox="1">
            <a:spLocks noChangeArrowheads="1"/>
          </p:cNvSpPr>
          <p:nvPr userDrawn="1"/>
        </p:nvSpPr>
        <p:spPr bwMode="auto">
          <a:xfrm>
            <a:off x="2722563" y="463550"/>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itchFamily="34" charset="0"/>
                <a:ea typeface="微软雅黑" pitchFamily="34" charset="-122"/>
              </a:defRPr>
            </a:lvl1pPr>
            <a:lvl2pPr marL="742950" indent="-285750">
              <a:defRPr sz="1300">
                <a:solidFill>
                  <a:schemeClr val="tx1"/>
                </a:solidFill>
                <a:latin typeface="Arial" pitchFamily="34" charset="0"/>
                <a:ea typeface="微软雅黑" pitchFamily="34" charset="-122"/>
              </a:defRPr>
            </a:lvl2pPr>
            <a:lvl3pPr marL="1143000" indent="-228600">
              <a:defRPr sz="1300">
                <a:solidFill>
                  <a:schemeClr val="tx1"/>
                </a:solidFill>
                <a:latin typeface="Arial" pitchFamily="34" charset="0"/>
                <a:ea typeface="微软雅黑" pitchFamily="34" charset="-122"/>
              </a:defRPr>
            </a:lvl3pPr>
            <a:lvl4pPr marL="1600200" indent="-228600">
              <a:defRPr sz="1300">
                <a:solidFill>
                  <a:schemeClr val="tx1"/>
                </a:solidFill>
                <a:latin typeface="Arial" pitchFamily="34" charset="0"/>
                <a:ea typeface="微软雅黑" pitchFamily="34" charset="-122"/>
              </a:defRPr>
            </a:lvl4pPr>
            <a:lvl5pPr marL="2057400" indent="-228600">
              <a:defRPr sz="1300">
                <a:solidFill>
                  <a:schemeClr val="tx1"/>
                </a:solidFill>
                <a:latin typeface="Arial" pitchFamily="34" charset="0"/>
                <a:ea typeface="微软雅黑" pitchFamily="34" charset="-122"/>
              </a:defRPr>
            </a:lvl5pPr>
            <a:lvl6pPr marL="2514600" indent="-228600" defTabSz="684213"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684213"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684213"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684213" fontAlgn="base">
              <a:spcBef>
                <a:spcPct val="0"/>
              </a:spcBef>
              <a:spcAft>
                <a:spcPct val="0"/>
              </a:spcAft>
              <a:defRPr sz="1300">
                <a:solidFill>
                  <a:schemeClr val="tx1"/>
                </a:solidFill>
                <a:latin typeface="Arial" pitchFamily="34" charset="0"/>
                <a:ea typeface="微软雅黑" pitchFamily="34" charset="-122"/>
              </a:defRPr>
            </a:lvl9pPr>
          </a:lstStyle>
          <a:p>
            <a:pPr algn="ctr" defTabSz="684213" eaLnBrk="1" hangingPunct="1">
              <a:defRPr/>
            </a:pPr>
            <a:r>
              <a:rPr lang="en-US" altLang="zh-CN" sz="2000">
                <a:solidFill>
                  <a:srgbClr val="262626"/>
                </a:solidFill>
              </a:rPr>
              <a:t>ADD YOUR TITLE HERE</a:t>
            </a:r>
            <a:endParaRPr lang="zh-CN" altLang="en-US" sz="2000">
              <a:solidFill>
                <a:srgbClr val="262626"/>
              </a:solidFill>
            </a:endParaRPr>
          </a:p>
        </p:txBody>
      </p:sp>
      <p:sp>
        <p:nvSpPr>
          <p:cNvPr id="3" name="Content Placeholder 2"/>
          <p:cNvSpPr txBox="1">
            <a:spLocks/>
          </p:cNvSpPr>
          <p:nvPr userDrawn="1"/>
        </p:nvSpPr>
        <p:spPr>
          <a:xfrm>
            <a:off x="1268413" y="1100138"/>
            <a:ext cx="6911975" cy="423862"/>
          </a:xfrm>
          <a:prstGeom prst="rect">
            <a:avLst/>
          </a:prstGeom>
        </p:spPr>
        <p:txBody>
          <a:bodyPr/>
          <a:lstStyle>
            <a:lvl1pPr defTabSz="1087438">
              <a:defRPr sz="1300">
                <a:solidFill>
                  <a:schemeClr val="tx1"/>
                </a:solidFill>
                <a:latin typeface="Arial" pitchFamily="34" charset="0"/>
                <a:ea typeface="微软雅黑" pitchFamily="34" charset="-122"/>
              </a:defRPr>
            </a:lvl1pPr>
            <a:lvl2pPr marL="742950" indent="-285750" defTabSz="1087438">
              <a:defRPr sz="1300">
                <a:solidFill>
                  <a:schemeClr val="tx1"/>
                </a:solidFill>
                <a:latin typeface="Arial" pitchFamily="34" charset="0"/>
                <a:ea typeface="微软雅黑" pitchFamily="34" charset="-122"/>
              </a:defRPr>
            </a:lvl2pPr>
            <a:lvl3pPr marL="1143000" indent="-228600" defTabSz="1087438">
              <a:defRPr sz="1300">
                <a:solidFill>
                  <a:schemeClr val="tx1"/>
                </a:solidFill>
                <a:latin typeface="Arial" pitchFamily="34" charset="0"/>
                <a:ea typeface="微软雅黑" pitchFamily="34" charset="-122"/>
              </a:defRPr>
            </a:lvl3pPr>
            <a:lvl4pPr marL="1600200" indent="-228600" defTabSz="1087438">
              <a:defRPr sz="1300">
                <a:solidFill>
                  <a:schemeClr val="tx1"/>
                </a:solidFill>
                <a:latin typeface="Arial" pitchFamily="34" charset="0"/>
                <a:ea typeface="微软雅黑" pitchFamily="34" charset="-122"/>
              </a:defRPr>
            </a:lvl4pPr>
            <a:lvl5pPr marL="2057400" indent="-228600" defTabSz="1087438">
              <a:defRPr sz="1300">
                <a:solidFill>
                  <a:schemeClr val="tx1"/>
                </a:solidFill>
                <a:latin typeface="Arial" pitchFamily="34" charset="0"/>
                <a:ea typeface="微软雅黑" pitchFamily="34" charset="-122"/>
              </a:defRPr>
            </a:lvl5pPr>
            <a:lvl6pPr marL="2514600" indent="-228600" defTabSz="1087438" fontAlgn="base">
              <a:spcBef>
                <a:spcPct val="0"/>
              </a:spcBef>
              <a:spcAft>
                <a:spcPct val="0"/>
              </a:spcAft>
              <a:defRPr sz="1300">
                <a:solidFill>
                  <a:schemeClr val="tx1"/>
                </a:solidFill>
                <a:latin typeface="Arial" pitchFamily="34" charset="0"/>
                <a:ea typeface="微软雅黑" pitchFamily="34" charset="-122"/>
              </a:defRPr>
            </a:lvl6pPr>
            <a:lvl7pPr marL="2971800" indent="-228600" defTabSz="1087438" fontAlgn="base">
              <a:spcBef>
                <a:spcPct val="0"/>
              </a:spcBef>
              <a:spcAft>
                <a:spcPct val="0"/>
              </a:spcAft>
              <a:defRPr sz="1300">
                <a:solidFill>
                  <a:schemeClr val="tx1"/>
                </a:solidFill>
                <a:latin typeface="Arial" pitchFamily="34" charset="0"/>
                <a:ea typeface="微软雅黑" pitchFamily="34" charset="-122"/>
              </a:defRPr>
            </a:lvl7pPr>
            <a:lvl8pPr marL="3429000" indent="-228600" defTabSz="1087438" fontAlgn="base">
              <a:spcBef>
                <a:spcPct val="0"/>
              </a:spcBef>
              <a:spcAft>
                <a:spcPct val="0"/>
              </a:spcAft>
              <a:defRPr sz="1300">
                <a:solidFill>
                  <a:schemeClr val="tx1"/>
                </a:solidFill>
                <a:latin typeface="Arial" pitchFamily="34" charset="0"/>
                <a:ea typeface="微软雅黑" pitchFamily="34" charset="-122"/>
              </a:defRPr>
            </a:lvl8pPr>
            <a:lvl9pPr marL="3886200" indent="-228600" defTabSz="1087438" fontAlgn="base">
              <a:spcBef>
                <a:spcPct val="0"/>
              </a:spcBef>
              <a:spcAft>
                <a:spcPct val="0"/>
              </a:spcAft>
              <a:defRPr sz="1300">
                <a:solidFill>
                  <a:schemeClr val="tx1"/>
                </a:solidFill>
                <a:latin typeface="Arial" pitchFamily="34" charset="0"/>
                <a:ea typeface="微软雅黑" pitchFamily="34" charset="-122"/>
              </a:defRPr>
            </a:lvl9pPr>
          </a:lstStyle>
          <a:p>
            <a:pPr algn="ctr" eaLnBrk="1" hangingPunct="1">
              <a:buFont typeface="Arial" pitchFamily="34" charset="0"/>
              <a:buNone/>
              <a:defRPr/>
            </a:pPr>
            <a:r>
              <a:rPr lang="en-US" altLang="zh-CN" sz="1100">
                <a:solidFill>
                  <a:srgbClr val="262626"/>
                </a:solidFill>
                <a:latin typeface="华文细黑" pitchFamily="2" charset="-122"/>
                <a:ea typeface="华文细黑" pitchFamily="2" charset="-122"/>
                <a:cs typeface="Arial" pitchFamily="34" charset="0"/>
              </a:rPr>
              <a:t>Click here to modify the text , you may post text here . Click here to modify the text Click</a:t>
            </a:r>
          </a:p>
        </p:txBody>
      </p:sp>
      <p:cxnSp>
        <p:nvCxnSpPr>
          <p:cNvPr id="4" name="直接连接符 3"/>
          <p:cNvCxnSpPr/>
          <p:nvPr userDrawn="1"/>
        </p:nvCxnSpPr>
        <p:spPr>
          <a:xfrm>
            <a:off x="3833813" y="1054100"/>
            <a:ext cx="1476375"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9424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Times New Roman" panose="02020603050405020304" pitchFamily="18" charset="0"/>
                <a:ea typeface="宋体" panose="02010600030101010101" pitchFamily="2" charset="-122"/>
              </a:defRPr>
            </a:lvl1pPr>
          </a:lstStyle>
          <a:p>
            <a:pPr>
              <a:defRPr/>
            </a:pPr>
            <a:fld id="{8AEB061B-5220-4840-8AA8-BDF33B37DD2F}" type="slidenum">
              <a:rPr lang="en-US" altLang="zh-CN"/>
              <a:pPr>
                <a:defRPr/>
              </a:pPr>
              <a:t>‹#›</a:t>
            </a:fld>
            <a:endParaRPr lang="en-US" altLang="zh-CN"/>
          </a:p>
        </p:txBody>
      </p:sp>
      <p:sp>
        <p:nvSpPr>
          <p:cNvPr id="1029" name="Line 7"/>
          <p:cNvSpPr>
            <a:spLocks noChangeShapeType="1"/>
          </p:cNvSpPr>
          <p:nvPr/>
        </p:nvSpPr>
        <p:spPr bwMode="auto">
          <a:xfrm>
            <a:off x="685800" y="838200"/>
            <a:ext cx="7772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 name="Picture 8"/>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0" y="0"/>
            <a:ext cx="6858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矩形 6"/>
          <p:cNvSpPr>
            <a:spLocks noChangeArrowheads="1"/>
          </p:cNvSpPr>
          <p:nvPr userDrawn="1"/>
        </p:nvSpPr>
        <p:spPr bwMode="auto">
          <a:xfrm>
            <a:off x="152400" y="6400800"/>
            <a:ext cx="8839200" cy="396875"/>
          </a:xfrm>
          <a:prstGeom prst="rect">
            <a:avLst/>
          </a:prstGeom>
          <a:solidFill>
            <a:srgbClr val="990000"/>
          </a:solidFill>
          <a:ln w="9525" algn="ctr">
            <a:solidFill>
              <a:srgbClr val="990033"/>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US" altLang="zh-CN"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SCST,</a:t>
            </a:r>
            <a:r>
              <a:rPr lang="en-US" altLang="zh-CN" sz="1800" baseline="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Tongji Univ.</a:t>
            </a:r>
            <a:endParaRPr lang="zh-CN" altLang="en-US" sz="18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896" r:id="rId1"/>
    <p:sldLayoutId id="2147483894" r:id="rId2"/>
    <p:sldLayoutId id="2147483895" r:id="rId3"/>
    <p:sldLayoutId id="2147483957" r:id="rId4"/>
    <p:sldLayoutId id="2147483905" r:id="rId5"/>
    <p:sldLayoutId id="2147483906" r:id="rId6"/>
    <p:sldLayoutId id="2147483907" r:id="rId7"/>
    <p:sldLayoutId id="2147483908" r:id="rId8"/>
    <p:sldLayoutId id="2147483911" r:id="rId9"/>
    <p:sldLayoutId id="2147483912" r:id="rId10"/>
    <p:sldLayoutId id="2147483931" r:id="rId11"/>
    <p:sldLayoutId id="2147483932" r:id="rId12"/>
    <p:sldLayoutId id="2147483933" r:id="rId13"/>
    <p:sldLayoutId id="2147483934" r:id="rId14"/>
    <p:sldLayoutId id="2147483935" r:id="rId15"/>
    <p:sldLayoutId id="2147483937" r:id="rId16"/>
    <p:sldLayoutId id="2147483938" r:id="rId17"/>
    <p:sldLayoutId id="2147483940" r:id="rId18"/>
    <p:sldLayoutId id="2147483941" r:id="rId19"/>
    <p:sldLayoutId id="2147483942" r:id="rId20"/>
    <p:sldLayoutId id="2147483943" r:id="rId21"/>
    <p:sldLayoutId id="2147483944" r:id="rId22"/>
    <p:sldLayoutId id="2147483946" r:id="rId23"/>
    <p:sldLayoutId id="2147483947" r:id="rId24"/>
    <p:sldLayoutId id="2147483949" r:id="rId25"/>
    <p:sldLayoutId id="2147483950" r:id="rId26"/>
    <p:sldLayoutId id="2147483951" r:id="rId27"/>
    <p:sldLayoutId id="2147483952" r:id="rId28"/>
    <p:sldLayoutId id="2147483953" r:id="rId29"/>
    <p:sldLayoutId id="2147483955" r:id="rId30"/>
    <p:sldLayoutId id="2147483956" r:id="rId3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1" y="366190"/>
            <a:ext cx="78867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p:cNvSpPr>
            <a:spLocks noGrp="1"/>
          </p:cNvSpPr>
          <p:nvPr>
            <p:ph type="body" idx="1"/>
          </p:nvPr>
        </p:nvSpPr>
        <p:spPr bwMode="auto">
          <a:xfrm>
            <a:off x="628651" y="1826684"/>
            <a:ext cx="78867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628651" y="6356357"/>
            <a:ext cx="2057400" cy="366183"/>
          </a:xfrm>
          <a:prstGeom prst="rect">
            <a:avLst/>
          </a:prstGeom>
        </p:spPr>
        <p:txBody>
          <a:bodyPr vert="horz" lIns="91440" tIns="45720" rIns="91440" bIns="45720" rtlCol="0" anchor="ctr"/>
          <a:lstStyle>
            <a:lvl1pPr algn="l" defTabSz="685738"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B688739C-4961-464E-BA3F-458A2D378A86}" type="datetimeFigureOut">
              <a:rPr lang="zh-CN" altLang="en-US">
                <a:solidFill>
                  <a:prstClr val="black">
                    <a:tint val="75000"/>
                  </a:prstClr>
                </a:solidFill>
              </a:rPr>
              <a:pPr>
                <a:defRPr/>
              </a:pPr>
              <a:t>2025/3/16</a:t>
            </a:fld>
            <a:endParaRPr lang="zh-CN" altLang="en-US" dirty="0">
              <a:solidFill>
                <a:prstClr val="black">
                  <a:tint val="75000"/>
                </a:prstClr>
              </a:solidFill>
            </a:endParaRPr>
          </a:p>
        </p:txBody>
      </p:sp>
      <p:sp>
        <p:nvSpPr>
          <p:cNvPr id="5" name="Footer Placeholder 4"/>
          <p:cNvSpPr>
            <a:spLocks noGrp="1"/>
          </p:cNvSpPr>
          <p:nvPr>
            <p:ph type="ftr" sz="quarter" idx="3"/>
          </p:nvPr>
        </p:nvSpPr>
        <p:spPr>
          <a:xfrm>
            <a:off x="3028951" y="6356357"/>
            <a:ext cx="3086100" cy="366183"/>
          </a:xfrm>
          <a:prstGeom prst="rect">
            <a:avLst/>
          </a:prstGeom>
        </p:spPr>
        <p:txBody>
          <a:bodyPr vert="horz" lIns="91440" tIns="45720" rIns="91440" bIns="45720" rtlCol="0" anchor="ctr"/>
          <a:lstStyle>
            <a:lvl1pPr algn="ctr" defTabSz="685738"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1" y="6356357"/>
            <a:ext cx="2057400" cy="36618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华文细黑" panose="02010600040101010101" pitchFamily="2" charset="-122"/>
              </a:defRPr>
            </a:lvl1pPr>
          </a:lstStyle>
          <a:p>
            <a:pPr defTabSz="684213"/>
            <a:fld id="{3A11DDF8-7585-4D5A-A9E0-BA1CFD1E6C23}" type="slidenum">
              <a:rPr lang="zh-CN" altLang="en-US" smtClean="0"/>
              <a:pPr defTabSz="684213"/>
              <a:t>‹#›</a:t>
            </a:fld>
            <a:endParaRPr lang="zh-CN" altLang="en-US"/>
          </a:p>
        </p:txBody>
      </p:sp>
    </p:spTree>
    <p:extLst>
      <p:ext uri="{BB962C8B-B14F-4D97-AF65-F5344CB8AC3E}">
        <p14:creationId xmlns:p14="http://schemas.microsoft.com/office/powerpoint/2010/main" val="1899972941"/>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6" r:id="rId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685783"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783" rtl="0" eaLnBrk="0" fontAlgn="base" hangingPunct="0">
        <a:lnSpc>
          <a:spcPct val="90000"/>
        </a:lnSpc>
        <a:spcBef>
          <a:spcPct val="0"/>
        </a:spcBef>
        <a:spcAft>
          <a:spcPct val="0"/>
        </a:spcAft>
        <a:defRPr sz="3300">
          <a:solidFill>
            <a:schemeClr val="tx1"/>
          </a:solidFill>
          <a:latin typeface="华文细黑" pitchFamily="2" charset="-122"/>
          <a:ea typeface="微软雅黑" pitchFamily="34" charset="-122"/>
        </a:defRPr>
      </a:lvl2pPr>
      <a:lvl3pPr algn="l" defTabSz="685783" rtl="0" eaLnBrk="0" fontAlgn="base" hangingPunct="0">
        <a:lnSpc>
          <a:spcPct val="90000"/>
        </a:lnSpc>
        <a:spcBef>
          <a:spcPct val="0"/>
        </a:spcBef>
        <a:spcAft>
          <a:spcPct val="0"/>
        </a:spcAft>
        <a:defRPr sz="3300">
          <a:solidFill>
            <a:schemeClr val="tx1"/>
          </a:solidFill>
          <a:latin typeface="华文细黑" pitchFamily="2" charset="-122"/>
          <a:ea typeface="微软雅黑" pitchFamily="34" charset="-122"/>
        </a:defRPr>
      </a:lvl3pPr>
      <a:lvl4pPr algn="l" defTabSz="685783" rtl="0" eaLnBrk="0" fontAlgn="base" hangingPunct="0">
        <a:lnSpc>
          <a:spcPct val="90000"/>
        </a:lnSpc>
        <a:spcBef>
          <a:spcPct val="0"/>
        </a:spcBef>
        <a:spcAft>
          <a:spcPct val="0"/>
        </a:spcAft>
        <a:defRPr sz="3300">
          <a:solidFill>
            <a:schemeClr val="tx1"/>
          </a:solidFill>
          <a:latin typeface="华文细黑" pitchFamily="2" charset="-122"/>
          <a:ea typeface="微软雅黑" pitchFamily="34" charset="-122"/>
        </a:defRPr>
      </a:lvl4pPr>
      <a:lvl5pPr algn="l" defTabSz="685783" rtl="0" eaLnBrk="0" fontAlgn="base" hangingPunct="0">
        <a:lnSpc>
          <a:spcPct val="90000"/>
        </a:lnSpc>
        <a:spcBef>
          <a:spcPct val="0"/>
        </a:spcBef>
        <a:spcAft>
          <a:spcPct val="0"/>
        </a:spcAft>
        <a:defRPr sz="3300">
          <a:solidFill>
            <a:schemeClr val="tx1"/>
          </a:solidFill>
          <a:latin typeface="华文细黑" pitchFamily="2" charset="-122"/>
          <a:ea typeface="微软雅黑" pitchFamily="34" charset="-122"/>
        </a:defRPr>
      </a:lvl5pPr>
      <a:lvl6pPr marL="457189" algn="l" defTabSz="685783" rtl="0" fontAlgn="base">
        <a:lnSpc>
          <a:spcPct val="90000"/>
        </a:lnSpc>
        <a:spcBef>
          <a:spcPct val="0"/>
        </a:spcBef>
        <a:spcAft>
          <a:spcPct val="0"/>
        </a:spcAft>
        <a:defRPr sz="3300">
          <a:solidFill>
            <a:schemeClr val="tx1"/>
          </a:solidFill>
          <a:latin typeface="华文细黑" pitchFamily="2" charset="-122"/>
          <a:ea typeface="微软雅黑" pitchFamily="34" charset="-122"/>
        </a:defRPr>
      </a:lvl6pPr>
      <a:lvl7pPr marL="914377" algn="l" defTabSz="685783" rtl="0" fontAlgn="base">
        <a:lnSpc>
          <a:spcPct val="90000"/>
        </a:lnSpc>
        <a:spcBef>
          <a:spcPct val="0"/>
        </a:spcBef>
        <a:spcAft>
          <a:spcPct val="0"/>
        </a:spcAft>
        <a:defRPr sz="3300">
          <a:solidFill>
            <a:schemeClr val="tx1"/>
          </a:solidFill>
          <a:latin typeface="华文细黑" pitchFamily="2" charset="-122"/>
          <a:ea typeface="微软雅黑" pitchFamily="34" charset="-122"/>
        </a:defRPr>
      </a:lvl7pPr>
      <a:lvl8pPr marL="1371566" algn="l" defTabSz="685783" rtl="0" fontAlgn="base">
        <a:lnSpc>
          <a:spcPct val="90000"/>
        </a:lnSpc>
        <a:spcBef>
          <a:spcPct val="0"/>
        </a:spcBef>
        <a:spcAft>
          <a:spcPct val="0"/>
        </a:spcAft>
        <a:defRPr sz="3300">
          <a:solidFill>
            <a:schemeClr val="tx1"/>
          </a:solidFill>
          <a:latin typeface="华文细黑" pitchFamily="2" charset="-122"/>
          <a:ea typeface="微软雅黑" pitchFamily="34" charset="-122"/>
        </a:defRPr>
      </a:lvl8pPr>
      <a:lvl9pPr marL="1828754" algn="l" defTabSz="685783" rtl="0" fontAlgn="base">
        <a:lnSpc>
          <a:spcPct val="90000"/>
        </a:lnSpc>
        <a:spcBef>
          <a:spcPct val="0"/>
        </a:spcBef>
        <a:spcAft>
          <a:spcPct val="0"/>
        </a:spcAft>
        <a:defRPr sz="3300">
          <a:solidFill>
            <a:schemeClr val="tx1"/>
          </a:solidFill>
          <a:latin typeface="华文细黑" pitchFamily="2" charset="-122"/>
          <a:ea typeface="微软雅黑" pitchFamily="34" charset="-122"/>
        </a:defRPr>
      </a:lvl9pPr>
    </p:titleStyle>
    <p:bodyStyle>
      <a:lvl1pPr marL="171446" indent="-171446" algn="l" defTabSz="685783" rtl="0" eaLnBrk="0" fontAlgn="base" hangingPunct="0">
        <a:lnSpc>
          <a:spcPct val="90000"/>
        </a:lnSpc>
        <a:spcBef>
          <a:spcPts val="751"/>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38" indent="-171446" algn="l" defTabSz="685783"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29" indent="-171446" algn="l" defTabSz="685783"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21"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12" indent="-171446" algn="l" defTabSz="685783"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hyperlink" Target="http://people.w3.org/rishida/photos/html/slides/0311-beijing1_031111_035240+8_beijing_e031124.jpg.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39.jpeg"/><Relationship Id="rId11" Type="http://schemas.openxmlformats.org/officeDocument/2006/relationships/image" Target="../media/image14.png"/><Relationship Id="rId5" Type="http://schemas.openxmlformats.org/officeDocument/2006/relationships/image" Target="../media/image38.jpeg"/><Relationship Id="rId10" Type="http://schemas.openxmlformats.org/officeDocument/2006/relationships/image" Target="../media/image43.wmf"/><Relationship Id="rId4" Type="http://schemas.openxmlformats.org/officeDocument/2006/relationships/image" Target="../media/image37.jpeg"/><Relationship Id="rId9" Type="http://schemas.openxmlformats.org/officeDocument/2006/relationships/image" Target="../media/image4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55.jpeg"/><Relationship Id="rId18" Type="http://schemas.openxmlformats.org/officeDocument/2006/relationships/image" Target="../media/image60.jpeg"/><Relationship Id="rId26" Type="http://schemas.openxmlformats.org/officeDocument/2006/relationships/image" Target="../media/image68.jpeg"/><Relationship Id="rId3" Type="http://schemas.openxmlformats.org/officeDocument/2006/relationships/image" Target="../media/image45.jpeg"/><Relationship Id="rId21" Type="http://schemas.openxmlformats.org/officeDocument/2006/relationships/image" Target="../media/image63.jpeg"/><Relationship Id="rId34" Type="http://schemas.openxmlformats.org/officeDocument/2006/relationships/image" Target="../media/image75.png"/><Relationship Id="rId7" Type="http://schemas.openxmlformats.org/officeDocument/2006/relationships/image" Target="../media/image49.jpeg"/><Relationship Id="rId12" Type="http://schemas.openxmlformats.org/officeDocument/2006/relationships/image" Target="../media/image54.jpeg"/><Relationship Id="rId17" Type="http://schemas.openxmlformats.org/officeDocument/2006/relationships/image" Target="../media/image59.jpeg"/><Relationship Id="rId25" Type="http://schemas.openxmlformats.org/officeDocument/2006/relationships/image" Target="../media/image67.jpeg"/><Relationship Id="rId33" Type="http://schemas.openxmlformats.org/officeDocument/2006/relationships/image" Target="../media/image74.png"/><Relationship Id="rId2" Type="http://schemas.openxmlformats.org/officeDocument/2006/relationships/image" Target="../media/image44.jpeg"/><Relationship Id="rId16" Type="http://schemas.openxmlformats.org/officeDocument/2006/relationships/image" Target="../media/image58.jpeg"/><Relationship Id="rId20" Type="http://schemas.openxmlformats.org/officeDocument/2006/relationships/image" Target="../media/image62.jpeg"/><Relationship Id="rId29"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53.jpeg"/><Relationship Id="rId24" Type="http://schemas.openxmlformats.org/officeDocument/2006/relationships/image" Target="../media/image66.jpeg"/><Relationship Id="rId32" Type="http://schemas.openxmlformats.org/officeDocument/2006/relationships/hyperlink" Target="http://www.picsearch.com/" TargetMode="External"/><Relationship Id="rId5" Type="http://schemas.openxmlformats.org/officeDocument/2006/relationships/image" Target="../media/image47.jpeg"/><Relationship Id="rId15" Type="http://schemas.openxmlformats.org/officeDocument/2006/relationships/image" Target="../media/image57.jpeg"/><Relationship Id="rId23" Type="http://schemas.openxmlformats.org/officeDocument/2006/relationships/image" Target="../media/image65.jpeg"/><Relationship Id="rId28" Type="http://schemas.openxmlformats.org/officeDocument/2006/relationships/image" Target="../media/image70.jpeg"/><Relationship Id="rId10" Type="http://schemas.openxmlformats.org/officeDocument/2006/relationships/image" Target="../media/image52.jpeg"/><Relationship Id="rId19" Type="http://schemas.openxmlformats.org/officeDocument/2006/relationships/image" Target="../media/image61.jpeg"/><Relationship Id="rId31" Type="http://schemas.openxmlformats.org/officeDocument/2006/relationships/image" Target="../media/image73.png"/><Relationship Id="rId4" Type="http://schemas.openxmlformats.org/officeDocument/2006/relationships/image" Target="../media/image46.jpeg"/><Relationship Id="rId9" Type="http://schemas.openxmlformats.org/officeDocument/2006/relationships/image" Target="../media/image51.jpeg"/><Relationship Id="rId14" Type="http://schemas.openxmlformats.org/officeDocument/2006/relationships/image" Target="../media/image56.jpeg"/><Relationship Id="rId22" Type="http://schemas.openxmlformats.org/officeDocument/2006/relationships/image" Target="../media/image64.jpeg"/><Relationship Id="rId27" Type="http://schemas.openxmlformats.org/officeDocument/2006/relationships/image" Target="../media/image69.jpeg"/><Relationship Id="rId30" Type="http://schemas.openxmlformats.org/officeDocument/2006/relationships/image" Target="../media/image72.jpeg"/><Relationship Id="rId8" Type="http://schemas.openxmlformats.org/officeDocument/2006/relationships/image" Target="../media/image50.jpeg"/></Relationships>
</file>

<file path=ppt/slides/_rels/slide3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cs.cornell.edu/~snavely/bundler/#S3" TargetMode="External"/><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www.research.att.com/~yann" TargetMode="External"/><Relationship Id="rId2" Type="http://schemas.openxmlformats.org/officeDocument/2006/relationships/image" Target="../media/image80.gif"/><Relationship Id="rId1" Type="http://schemas.openxmlformats.org/officeDocument/2006/relationships/slideLayout" Target="../slideLayouts/slideLayout2.xml"/><Relationship Id="rId5" Type="http://schemas.openxmlformats.org/officeDocument/2006/relationships/hyperlink" Target="http://en.wikipedia.org/wiki/Automatic_number_plate_recognition" TargetMode="External"/><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bilibili.com/video/av926885838?p=1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4.jpeg"/></Relationships>
</file>

<file path=ppt/slides/_rels/slide4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228600" y="1981200"/>
            <a:ext cx="8610600" cy="838200"/>
          </a:xfrm>
        </p:spPr>
        <p:txBody>
          <a:bodyPr/>
          <a:lstStyle/>
          <a:p>
            <a:pPr algn="ctr"/>
            <a:r>
              <a:rPr lang="en-US" altLang="zh-CN" sz="4000" dirty="0">
                <a:latin typeface="Calibri" panose="020F0502020204030204" pitchFamily="34" charset="0"/>
                <a:ea typeface="宋体" panose="02010600030101010101" pitchFamily="2" charset="-122"/>
              </a:rPr>
              <a:t>Chapter 01</a:t>
            </a:r>
            <a:br>
              <a:rPr lang="en-US" altLang="zh-CN" sz="4000" dirty="0">
                <a:latin typeface="Calibri" panose="020F0502020204030204" pitchFamily="34" charset="0"/>
                <a:ea typeface="宋体" panose="02010600030101010101" pitchFamily="2" charset="-122"/>
              </a:rPr>
            </a:br>
            <a:r>
              <a:rPr lang="en-US" altLang="zh-CN" sz="4000" dirty="0">
                <a:latin typeface="Calibri" panose="020F0502020204030204" pitchFamily="34" charset="0"/>
                <a:ea typeface="宋体" panose="02010600030101010101" pitchFamily="2" charset="-122"/>
              </a:rPr>
              <a:t>Introduction to Computer Vision</a:t>
            </a:r>
          </a:p>
        </p:txBody>
      </p:sp>
      <p:sp>
        <p:nvSpPr>
          <p:cNvPr id="32771" name="Rectangle 2"/>
          <p:cNvSpPr txBox="1">
            <a:spLocks noChangeArrowheads="1"/>
          </p:cNvSpPr>
          <p:nvPr/>
        </p:nvSpPr>
        <p:spPr bwMode="auto">
          <a:xfrm>
            <a:off x="1371600" y="3657600"/>
            <a:ext cx="637063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Prof. Lin ZHANG</a:t>
            </a:r>
          </a:p>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School of Computer Science and Technology</a:t>
            </a:r>
          </a:p>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Tongji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txBox="1">
            <a:spLocks noChangeArrowheads="1"/>
          </p:cNvSpPr>
          <p:nvPr/>
        </p:nvSpPr>
        <p:spPr bwMode="auto">
          <a:xfrm>
            <a:off x="658813"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What is computer vision?</a:t>
            </a:r>
          </a:p>
        </p:txBody>
      </p:sp>
      <p:sp>
        <p:nvSpPr>
          <p:cNvPr id="7" name="Rectangle 3">
            <a:extLst>
              <a:ext uri="{FF2B5EF4-FFF2-40B4-BE49-F238E27FC236}">
                <a16:creationId xmlns:a16="http://schemas.microsoft.com/office/drawing/2014/main" id="{FB696334-A1A7-46D5-B836-9EBE672B18FF}"/>
              </a:ext>
            </a:extLst>
          </p:cNvPr>
          <p:cNvSpPr txBox="1">
            <a:spLocks noChangeArrowheads="1"/>
          </p:cNvSpPr>
          <p:nvPr/>
        </p:nvSpPr>
        <p:spPr bwMode="auto">
          <a:xfrm>
            <a:off x="122238" y="839788"/>
            <a:ext cx="8582025" cy="426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lgn="just"/>
            <a:r>
              <a:rPr lang="en-US" altLang="zh-CN" sz="2800" dirty="0">
                <a:latin typeface="Calibri" panose="020F0502020204030204" pitchFamily="34" charset="0"/>
                <a:ea typeface="MS Gothic" panose="020B0609070205080204" pitchFamily="49" charset="-128"/>
              </a:rPr>
              <a:t>Computer Vision has a dual goal</a:t>
            </a:r>
            <a:r>
              <a:rPr lang="en-US" altLang="zh-CN" sz="2800" baseline="30000" dirty="0">
                <a:latin typeface="Calibri" panose="020F0502020204030204" pitchFamily="34" charset="0"/>
                <a:ea typeface="MS Gothic" panose="020B0609070205080204" pitchFamily="49" charset="-128"/>
              </a:rPr>
              <a:t>[1]</a:t>
            </a:r>
          </a:p>
          <a:p>
            <a:pPr lvl="2" algn="just"/>
            <a:r>
              <a:rPr lang="en-US" altLang="zh-CN" sz="2200" dirty="0">
                <a:latin typeface="Calibri" panose="020F0502020204030204" pitchFamily="34" charset="0"/>
                <a:ea typeface="MS Gothic" panose="020B0609070205080204" pitchFamily="49" charset="-128"/>
              </a:rPr>
              <a:t>From the biological science point of view, computer vision aims to come up with computational models of the human visual system</a:t>
            </a:r>
          </a:p>
          <a:p>
            <a:pPr lvl="2" algn="just"/>
            <a:r>
              <a:rPr lang="en-US" altLang="zh-CN" sz="2200" b="1" dirty="0">
                <a:solidFill>
                  <a:srgbClr val="C00000"/>
                </a:solidFill>
                <a:latin typeface="Calibri" panose="020F0502020204030204" pitchFamily="34" charset="0"/>
                <a:ea typeface="MS Gothic" panose="020B0609070205080204" pitchFamily="49" charset="-128"/>
              </a:rPr>
              <a:t>From the engineering point of view, computer vision aims to build autonomous systems which could perform some of the tasks which the human visual system can perform (and even surpass it in many cases) (our focus in this course!)</a:t>
            </a:r>
          </a:p>
          <a:p>
            <a:pPr lvl="2" algn="just"/>
            <a:r>
              <a:rPr lang="en-US" altLang="zh-CN" sz="2200" dirty="0">
                <a:latin typeface="Calibri" panose="020F0502020204030204" pitchFamily="34" charset="0"/>
                <a:ea typeface="MS Gothic" panose="020B0609070205080204" pitchFamily="49" charset="-128"/>
              </a:rPr>
              <a:t>Of course, the two goals are intimately related. The properties and characteristics of the human visual system often give inspiration to engineers who are designing computer vision systems. Conversely, computer vision algorithms can offer insights into how the human visual system works</a:t>
            </a:r>
          </a:p>
        </p:txBody>
      </p:sp>
      <p:sp>
        <p:nvSpPr>
          <p:cNvPr id="9" name="文本框 8">
            <a:extLst>
              <a:ext uri="{FF2B5EF4-FFF2-40B4-BE49-F238E27FC236}">
                <a16:creationId xmlns:a16="http://schemas.microsoft.com/office/drawing/2014/main" id="{5BEE58FE-656D-4036-8059-6765105CF359}"/>
              </a:ext>
            </a:extLst>
          </p:cNvPr>
          <p:cNvSpPr txBox="1"/>
          <p:nvPr/>
        </p:nvSpPr>
        <p:spPr>
          <a:xfrm>
            <a:off x="228599" y="5688109"/>
            <a:ext cx="8582025" cy="707886"/>
          </a:xfrm>
          <a:prstGeom prst="rect">
            <a:avLst/>
          </a:prstGeom>
          <a:noFill/>
        </p:spPr>
        <p:txBody>
          <a:bodyPr wrap="square">
            <a:spAutoFit/>
          </a:bodyPr>
          <a:lstStyle/>
          <a:p>
            <a:pPr lvl="0" algn="just"/>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[1] T.S. Huang, “Computer vision: Evolution and promise,” </a:t>
            </a:r>
            <a:r>
              <a:rPr lang="en-US" altLang="zh-CN" sz="2000" i="1" kern="100" dirty="0">
                <a:effectLst/>
                <a:latin typeface="Calibri" panose="020F0502020204030204" pitchFamily="34" charset="0"/>
                <a:ea typeface="宋体" panose="02010600030101010101" pitchFamily="2" charset="-122"/>
                <a:cs typeface="Times New Roman" panose="02020603050405020304" pitchFamily="18" charset="0"/>
              </a:rPr>
              <a:t>Proc. 19th CERN School of Computing</a:t>
            </a:r>
            <a:r>
              <a:rPr lang="en-US" altLang="zh-CN" sz="2000" kern="100" dirty="0">
                <a:effectLst/>
                <a:latin typeface="Calibri" panose="020F0502020204030204" pitchFamily="34" charset="0"/>
                <a:ea typeface="宋体" panose="02010600030101010101" pitchFamily="2" charset="-122"/>
                <a:cs typeface="Times New Roman" panose="02020603050405020304" pitchFamily="18" charset="0"/>
              </a:rPr>
              <a:t>, Geneva: CERN, pp. 21-25, 1996.</a:t>
            </a:r>
            <a:endPar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5306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txBox="1">
            <a:spLocks noChangeArrowheads="1"/>
          </p:cNvSpPr>
          <p:nvPr/>
        </p:nvSpPr>
        <p:spPr bwMode="auto">
          <a:xfrm>
            <a:off x="657225"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What is computer vision?</a:t>
            </a:r>
          </a:p>
        </p:txBody>
      </p:sp>
      <p:sp>
        <p:nvSpPr>
          <p:cNvPr id="39939" name="Rectangle 8"/>
          <p:cNvSpPr txBox="1">
            <a:spLocks noChangeArrowheads="1"/>
          </p:cNvSpPr>
          <p:nvPr/>
        </p:nvSpPr>
        <p:spPr bwMode="auto">
          <a:xfrm>
            <a:off x="320675" y="838200"/>
            <a:ext cx="86868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r>
              <a:rPr lang="en-US" altLang="zh-CN" sz="2600">
                <a:latin typeface="Calibri" panose="020F0502020204030204" pitchFamily="34" charset="0"/>
                <a:ea typeface="宋体" panose="02010600030101010101" pitchFamily="2" charset="-122"/>
              </a:rPr>
              <a:t>To bridge the gap between pixels and “meaning”</a:t>
            </a: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525588"/>
            <a:ext cx="43116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5"/>
          <p:cNvSpPr txBox="1">
            <a:spLocks noChangeArrowheads="1"/>
          </p:cNvSpPr>
          <p:nvPr/>
        </p:nvSpPr>
        <p:spPr bwMode="auto">
          <a:xfrm>
            <a:off x="1122363" y="5943600"/>
            <a:ext cx="179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solidFill>
                  <a:srgbClr val="0D0D0D"/>
                </a:solidFill>
                <a:latin typeface="Calibri" panose="020F0502020204030204" pitchFamily="34" charset="0"/>
                <a:ea typeface="宋体" panose="02010600030101010101" pitchFamily="2" charset="-122"/>
              </a:rPr>
              <a:t>What we see</a:t>
            </a:r>
          </a:p>
        </p:txBody>
      </p:sp>
      <p:sp>
        <p:nvSpPr>
          <p:cNvPr id="39942" name="Text Box 6"/>
          <p:cNvSpPr txBox="1">
            <a:spLocks noChangeArrowheads="1"/>
          </p:cNvSpPr>
          <p:nvPr/>
        </p:nvSpPr>
        <p:spPr bwMode="auto">
          <a:xfrm>
            <a:off x="4900613" y="59436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solidFill>
                  <a:srgbClr val="0D0D0D"/>
                </a:solidFill>
                <a:latin typeface="Calibri" panose="020F0502020204030204" pitchFamily="34" charset="0"/>
                <a:ea typeface="宋体" panose="02010600030101010101" pitchFamily="2" charset="-122"/>
              </a:rPr>
              <a:t>What a computer sees</a:t>
            </a:r>
          </a:p>
        </p:txBody>
      </p:sp>
      <p:pic>
        <p:nvPicPr>
          <p:cNvPr id="39943" name="Picture 7" descr="U1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39875"/>
            <a:ext cx="3235325" cy="433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txBox="1">
            <a:spLocks noChangeArrowheads="1"/>
          </p:cNvSpPr>
          <p:nvPr/>
        </p:nvSpPr>
        <p:spPr bwMode="auto">
          <a:xfrm>
            <a:off x="657225"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What is computer vision?</a:t>
            </a:r>
          </a:p>
        </p:txBody>
      </p:sp>
      <p:sp>
        <p:nvSpPr>
          <p:cNvPr id="41987" name="Rectangle 3"/>
          <p:cNvSpPr txBox="1">
            <a:spLocks noChangeArrowheads="1"/>
          </p:cNvSpPr>
          <p:nvPr/>
        </p:nvSpPr>
        <p:spPr bwMode="auto">
          <a:xfrm>
            <a:off x="122238" y="839788"/>
            <a:ext cx="8869362" cy="342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r>
              <a:rPr lang="en-US" altLang="zh-CN" sz="2800" dirty="0">
                <a:latin typeface="Calibri" panose="020F0502020204030204" pitchFamily="34" charset="0"/>
                <a:ea typeface="MS Gothic" panose="020B0609070205080204" pitchFamily="49" charset="-128"/>
              </a:rPr>
              <a:t>Computer vision is the science and technology of machines that can see</a:t>
            </a:r>
          </a:p>
          <a:p>
            <a:pPr lvl="1"/>
            <a:r>
              <a:rPr lang="en-US" altLang="zh-CN" sz="2800" dirty="0">
                <a:latin typeface="Calibri" panose="020F0502020204030204" pitchFamily="34" charset="0"/>
                <a:ea typeface="MS Gothic" panose="020B0609070205080204" pitchFamily="49" charset="-128"/>
              </a:rPr>
              <a:t>Concerned with the theory for building artificial systems that obtain information from images</a:t>
            </a:r>
          </a:p>
          <a:p>
            <a:pPr lvl="1"/>
            <a:r>
              <a:rPr lang="en-US" altLang="zh-CN" sz="2800" dirty="0">
                <a:latin typeface="Calibri" panose="020F0502020204030204" pitchFamily="34" charset="0"/>
                <a:ea typeface="MS Gothic" panose="020B0609070205080204" pitchFamily="49" charset="-128"/>
              </a:rPr>
              <a:t>The image data can take many forms, such as a video sequence, depth images, views from multiple cameras, or multi-dimensional data from a medical scanner </a:t>
            </a:r>
          </a:p>
        </p:txBody>
      </p:sp>
      <p:pic>
        <p:nvPicPr>
          <p:cNvPr id="419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4352925"/>
            <a:ext cx="2403475"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11" descr="kinect_hand_tracking_dem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788" y="4354513"/>
            <a:ext cx="2400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12" descr="brain-70099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4343400"/>
            <a:ext cx="169545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r>
              <a:rPr lang="en-US" altLang="zh-CN" sz="3000">
                <a:latin typeface="Calibri" panose="020F0502020204030204" pitchFamily="34" charset="0"/>
                <a:ea typeface="宋体" panose="02010600030101010101" pitchFamily="2" charset="-122"/>
              </a:rPr>
              <a:t>What is it related to?</a:t>
            </a:r>
          </a:p>
        </p:txBody>
      </p:sp>
      <p:pic>
        <p:nvPicPr>
          <p:cNvPr id="47107" name="Picture 4"/>
          <p:cNvPicPr>
            <a:picLocks noChangeAspect="1" noChangeArrowheads="1"/>
          </p:cNvPicPr>
          <p:nvPr/>
        </p:nvPicPr>
        <p:blipFill>
          <a:blip r:embed="rId2">
            <a:extLst>
              <a:ext uri="{28A0092B-C50C-407E-A947-70E740481C1C}">
                <a14:useLocalDpi xmlns:a14="http://schemas.microsoft.com/office/drawing/2010/main" val="0"/>
              </a:ext>
            </a:extLst>
          </a:blip>
          <a:srcRect l="13071" t="22386" r="11008" b="10878"/>
          <a:stretch>
            <a:fillRect/>
          </a:stretch>
        </p:blipFill>
        <p:spPr bwMode="auto">
          <a:xfrm>
            <a:off x="609600" y="1143000"/>
            <a:ext cx="7913688" cy="472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8" name="Text Box 8"/>
          <p:cNvSpPr txBox="1">
            <a:spLocks noChangeArrowheads="1"/>
          </p:cNvSpPr>
          <p:nvPr/>
        </p:nvSpPr>
        <p:spPr bwMode="auto">
          <a:xfrm>
            <a:off x="381000" y="6477000"/>
            <a:ext cx="1155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200">
                <a:solidFill>
                  <a:schemeClr val="bg1"/>
                </a:solidFill>
                <a:latin typeface="Calibri" panose="020F0502020204030204" pitchFamily="34" charset="0"/>
                <a:ea typeface="宋体" panose="02010600030101010101" pitchFamily="2" charset="-122"/>
              </a:rPr>
              <a:t>Source: Feifei Li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685800" y="152400"/>
            <a:ext cx="7848600" cy="685800"/>
          </a:xfrm>
        </p:spPr>
        <p:txBody>
          <a:bodyPr/>
          <a:lstStyle/>
          <a:p>
            <a:pPr eaLnBrk="1" hangingPunct="1"/>
            <a:r>
              <a:rPr lang="en-US" altLang="zh-CN">
                <a:solidFill>
                  <a:schemeClr val="tx1"/>
                </a:solidFill>
                <a:latin typeface="Calibri" panose="020F0502020204030204" pitchFamily="34" charset="0"/>
                <a:ea typeface="宋体" panose="02010600030101010101" pitchFamily="2" charset="-122"/>
              </a:rPr>
              <a:t>Vision as a measurement device</a:t>
            </a:r>
          </a:p>
        </p:txBody>
      </p:sp>
      <p:pic>
        <p:nvPicPr>
          <p:cNvPr id="4813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2286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825" y="1828800"/>
            <a:ext cx="23145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813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191000"/>
            <a:ext cx="14668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481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1828800"/>
            <a:ext cx="2916238"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14"/>
          <p:cNvPicPr>
            <a:picLocks noChangeAspect="1" noChangeArrowheads="1"/>
          </p:cNvPicPr>
          <p:nvPr/>
        </p:nvPicPr>
        <p:blipFill>
          <a:blip r:embed="rId6">
            <a:extLst>
              <a:ext uri="{28A0092B-C50C-407E-A947-70E740481C1C}">
                <a14:useLocalDpi xmlns:a14="http://schemas.microsoft.com/office/drawing/2010/main" val="0"/>
              </a:ext>
            </a:extLst>
          </a:blip>
          <a:srcRect b="49139"/>
          <a:stretch>
            <a:fillRect/>
          </a:stretch>
        </p:blipFill>
        <p:spPr bwMode="auto">
          <a:xfrm>
            <a:off x="304800" y="4217988"/>
            <a:ext cx="228600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 Box 17"/>
          <p:cNvSpPr txBox="1">
            <a:spLocks noChangeArrowheads="1"/>
          </p:cNvSpPr>
          <p:nvPr/>
        </p:nvSpPr>
        <p:spPr bwMode="auto">
          <a:xfrm>
            <a:off x="514350" y="1371600"/>
            <a:ext cx="1725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800" dirty="0">
                <a:latin typeface="Calibri" panose="020F0502020204030204" pitchFamily="34" charset="0"/>
                <a:ea typeface="宋体" panose="02010600030101010101" pitchFamily="2" charset="-122"/>
              </a:rPr>
              <a:t>Real-time stereo</a:t>
            </a:r>
          </a:p>
        </p:txBody>
      </p:sp>
      <p:sp>
        <p:nvSpPr>
          <p:cNvPr id="48137" name="Text Box 18"/>
          <p:cNvSpPr txBox="1">
            <a:spLocks noChangeArrowheads="1"/>
          </p:cNvSpPr>
          <p:nvPr/>
        </p:nvSpPr>
        <p:spPr bwMode="auto">
          <a:xfrm>
            <a:off x="2819400" y="13716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800">
                <a:latin typeface="Calibri" panose="020F0502020204030204" pitchFamily="34" charset="0"/>
                <a:ea typeface="宋体" panose="02010600030101010101" pitchFamily="2" charset="-122"/>
              </a:rPr>
              <a:t>Structure from motion</a:t>
            </a:r>
          </a:p>
        </p:txBody>
      </p:sp>
      <p:sp>
        <p:nvSpPr>
          <p:cNvPr id="48138" name="AutoShape 20"/>
          <p:cNvSpPr>
            <a:spLocks noChangeArrowheads="1"/>
          </p:cNvSpPr>
          <p:nvPr/>
        </p:nvSpPr>
        <p:spPr bwMode="auto">
          <a:xfrm>
            <a:off x="7239000" y="3810000"/>
            <a:ext cx="457200" cy="304800"/>
          </a:xfrm>
          <a:prstGeom prst="downArrow">
            <a:avLst>
              <a:gd name="adj1" fmla="val 50000"/>
              <a:gd name="adj2" fmla="val 25000"/>
            </a:avLst>
          </a:prstGeom>
          <a:solidFill>
            <a:srgbClr val="FF9900"/>
          </a:solidFill>
          <a:ln w="19050">
            <a:solidFill>
              <a:srgbClr val="FF0000"/>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zh-CN" sz="2400">
              <a:latin typeface="Calibri" panose="020F0502020204030204" pitchFamily="34" charset="0"/>
              <a:ea typeface="宋体" panose="02010600030101010101" pitchFamily="2" charset="-122"/>
            </a:endParaRPr>
          </a:p>
        </p:txBody>
      </p:sp>
      <p:sp>
        <p:nvSpPr>
          <p:cNvPr id="48139" name="Text Box 21"/>
          <p:cNvSpPr txBox="1">
            <a:spLocks noChangeArrowheads="1"/>
          </p:cNvSpPr>
          <p:nvPr/>
        </p:nvSpPr>
        <p:spPr bwMode="auto">
          <a:xfrm>
            <a:off x="749300" y="3744913"/>
            <a:ext cx="1276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200">
                <a:latin typeface="Calibri" panose="020F0502020204030204" pitchFamily="34" charset="0"/>
                <a:ea typeface="宋体" panose="02010600030101010101" pitchFamily="2" charset="-122"/>
              </a:rPr>
              <a:t>NASA Mars Rover</a:t>
            </a:r>
          </a:p>
        </p:txBody>
      </p:sp>
      <p:sp>
        <p:nvSpPr>
          <p:cNvPr id="48140" name="Text Box 22"/>
          <p:cNvSpPr txBox="1">
            <a:spLocks noChangeArrowheads="1"/>
          </p:cNvSpPr>
          <p:nvPr/>
        </p:nvSpPr>
        <p:spPr bwMode="auto">
          <a:xfrm>
            <a:off x="2114550" y="6107113"/>
            <a:ext cx="10842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200">
                <a:latin typeface="Calibri" panose="020F0502020204030204" pitchFamily="34" charset="0"/>
                <a:ea typeface="宋体" panose="02010600030101010101" pitchFamily="2" charset="-122"/>
              </a:rPr>
              <a:t>Pollefeys et al.</a:t>
            </a:r>
          </a:p>
        </p:txBody>
      </p:sp>
      <p:sp>
        <p:nvSpPr>
          <p:cNvPr id="48141" name="Text Box 24"/>
          <p:cNvSpPr txBox="1">
            <a:spLocks noChangeArrowheads="1"/>
          </p:cNvSpPr>
          <p:nvPr/>
        </p:nvSpPr>
        <p:spPr bwMode="auto">
          <a:xfrm>
            <a:off x="5791200" y="1143000"/>
            <a:ext cx="3200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800">
                <a:latin typeface="Calibri" panose="020F0502020204030204" pitchFamily="34" charset="0"/>
                <a:ea typeface="宋体" panose="02010600030101010101" pitchFamily="2" charset="-122"/>
              </a:rPr>
              <a:t>Reconstruction from</a:t>
            </a:r>
            <a:br>
              <a:rPr lang="en-US" altLang="zh-CN" sz="1800">
                <a:latin typeface="Calibri" panose="020F0502020204030204" pitchFamily="34" charset="0"/>
                <a:ea typeface="宋体" panose="02010600030101010101" pitchFamily="2" charset="-122"/>
              </a:rPr>
            </a:br>
            <a:r>
              <a:rPr lang="en-US" altLang="zh-CN" sz="1800">
                <a:latin typeface="Calibri" panose="020F0502020204030204" pitchFamily="34" charset="0"/>
                <a:ea typeface="宋体" panose="02010600030101010101" pitchFamily="2" charset="-122"/>
              </a:rPr>
              <a:t>Internet photo collections</a:t>
            </a:r>
          </a:p>
        </p:txBody>
      </p:sp>
      <p:sp>
        <p:nvSpPr>
          <p:cNvPr id="48142" name="Text Box 25"/>
          <p:cNvSpPr txBox="1">
            <a:spLocks noChangeArrowheads="1"/>
          </p:cNvSpPr>
          <p:nvPr/>
        </p:nvSpPr>
        <p:spPr bwMode="auto">
          <a:xfrm>
            <a:off x="6902450" y="6092825"/>
            <a:ext cx="1028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200">
                <a:latin typeface="Calibri" panose="020F0502020204030204" pitchFamily="34" charset="0"/>
                <a:ea typeface="宋体" panose="02010600030101010101" pitchFamily="2" charset="-122"/>
              </a:rPr>
              <a:t>Goesele et al.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685800" y="152400"/>
            <a:ext cx="7848600" cy="685800"/>
          </a:xfrm>
        </p:spPr>
        <p:txBody>
          <a:bodyPr/>
          <a:lstStyle/>
          <a:p>
            <a:pPr eaLnBrk="1" hangingPunct="1"/>
            <a:r>
              <a:rPr lang="en-US" altLang="zh-CN">
                <a:solidFill>
                  <a:schemeClr val="tx1"/>
                </a:solidFill>
                <a:latin typeface="Calibri" panose="020F0502020204030204" pitchFamily="34" charset="0"/>
                <a:ea typeface="宋体" panose="02010600030101010101" pitchFamily="2" charset="-122"/>
              </a:rPr>
              <a:t>Vision as a measurement device</a:t>
            </a:r>
          </a:p>
        </p:txBody>
      </p:sp>
      <p:pic>
        <p:nvPicPr>
          <p:cNvPr id="15" name="chunkFusion_compress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9304" y="948906"/>
            <a:ext cx="8398933" cy="4724400"/>
          </a:xfrm>
          <a:prstGeom prst="rect">
            <a:avLst/>
          </a:prstGeom>
        </p:spPr>
      </p:pic>
      <p:sp>
        <p:nvSpPr>
          <p:cNvPr id="16" name="Text Box 17"/>
          <p:cNvSpPr txBox="1">
            <a:spLocks noChangeArrowheads="1"/>
          </p:cNvSpPr>
          <p:nvPr/>
        </p:nvSpPr>
        <p:spPr bwMode="auto">
          <a:xfrm>
            <a:off x="1123167" y="5715000"/>
            <a:ext cx="71064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800" dirty="0">
                <a:latin typeface="Calibri" panose="020F0502020204030204" pitchFamily="34" charset="0"/>
                <a:ea typeface="宋体" panose="02010600030101010101" pitchFamily="2" charset="-122"/>
              </a:rPr>
              <a:t>3D Reconstruction using RGB-D input (C. </a:t>
            </a:r>
            <a:r>
              <a:rPr lang="en-US" altLang="zh-CN" sz="1800" dirty="0" err="1">
                <a:latin typeface="Calibri" panose="020F0502020204030204" pitchFamily="34" charset="0"/>
                <a:ea typeface="宋体" panose="02010600030101010101" pitchFamily="2" charset="-122"/>
              </a:rPr>
              <a:t>Guo</a:t>
            </a:r>
            <a:r>
              <a:rPr lang="en-US" altLang="zh-CN" sz="1800" dirty="0">
                <a:latin typeface="Calibri" panose="020F0502020204030204" pitchFamily="34" charset="0"/>
                <a:ea typeface="宋体" panose="02010600030101010101" pitchFamily="2" charset="-122"/>
              </a:rPr>
              <a:t>, L. Zhang et al, ICASSP 2022)</a:t>
            </a:r>
          </a:p>
        </p:txBody>
      </p:sp>
    </p:spTree>
    <p:extLst>
      <p:ext uri="{BB962C8B-B14F-4D97-AF65-F5344CB8AC3E}">
        <p14:creationId xmlns:p14="http://schemas.microsoft.com/office/powerpoint/2010/main" val="1202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17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mute="1">
                <p:cTn id="12" repeatCount="indefinite" fill="hold" display="0">
                  <p:stCondLst>
                    <p:cond delay="indefinite"/>
                  </p:stCondLst>
                </p:cTn>
                <p:tgtEl>
                  <p:spTgt spid="1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636588" y="152400"/>
            <a:ext cx="67468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3000">
                <a:latin typeface="Calibri" panose="020F0502020204030204" pitchFamily="34" charset="0"/>
                <a:ea typeface="宋体" panose="02010600030101010101" pitchFamily="2" charset="-122"/>
              </a:rPr>
              <a:t>Vision as a source of semantic information</a:t>
            </a:r>
          </a:p>
        </p:txBody>
      </p:sp>
      <p:pic>
        <p:nvPicPr>
          <p:cNvPr id="49155" name="Picture 3" descr="031111_034757+8_beijing_e031124">
            <a:hlinkClick r:id="rId3"/>
          </p:cNvPr>
          <p:cNvPicPr>
            <a:picLocks noChangeAspect="1" noChangeArrowheads="1"/>
          </p:cNvPicPr>
          <p:nvPr/>
        </p:nvPicPr>
        <p:blipFill>
          <a:blip r:embed="rId4">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 Box 5"/>
          <p:cNvSpPr txBox="1">
            <a:spLocks noChangeArrowheads="1"/>
          </p:cNvSpPr>
          <p:nvPr/>
        </p:nvSpPr>
        <p:spPr bwMode="auto">
          <a:xfrm>
            <a:off x="6253163" y="6575425"/>
            <a:ext cx="2559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200">
                <a:solidFill>
                  <a:schemeClr val="bg1"/>
                </a:solidFill>
                <a:latin typeface="Calibri" panose="020F0502020204030204" pitchFamily="34" charset="0"/>
                <a:ea typeface="宋体" panose="02010600030101010101" pitchFamily="2" charset="-122"/>
              </a:rPr>
              <a:t>slide credit: Fei-Fei, Fergus &amp; Torralba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031111_034757+8_beijing_e031124">
            <a:hlinkClick r:id="rId3"/>
          </p:cNvPr>
          <p:cNvPicPr>
            <a:picLocks noChangeAspect="1" noChangeArrowheads="1"/>
          </p:cNvPicPr>
          <p:nvPr/>
        </p:nvPicPr>
        <p:blipFill>
          <a:blip r:embed="rId4">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ext Box 3"/>
          <p:cNvSpPr txBox="1">
            <a:spLocks noChangeArrowheads="1"/>
          </p:cNvSpPr>
          <p:nvPr/>
        </p:nvSpPr>
        <p:spPr bwMode="auto">
          <a:xfrm>
            <a:off x="674688" y="120650"/>
            <a:ext cx="34988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3000">
                <a:latin typeface="Calibri" panose="020F0502020204030204" pitchFamily="34" charset="0"/>
                <a:ea typeface="宋体" panose="02010600030101010101" pitchFamily="2" charset="-122"/>
              </a:rPr>
              <a:t>Object categorization</a:t>
            </a:r>
          </a:p>
        </p:txBody>
      </p:sp>
      <p:sp>
        <p:nvSpPr>
          <p:cNvPr id="51204" name="Text Box 4"/>
          <p:cNvSpPr txBox="1">
            <a:spLocks noChangeArrowheads="1"/>
          </p:cNvSpPr>
          <p:nvPr/>
        </p:nvSpPr>
        <p:spPr bwMode="auto">
          <a:xfrm>
            <a:off x="228600" y="1143000"/>
            <a:ext cx="11430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b="1">
                <a:solidFill>
                  <a:srgbClr val="FFFF00"/>
                </a:solidFill>
                <a:latin typeface="Calibri" panose="020F0502020204030204" pitchFamily="34" charset="0"/>
                <a:ea typeface="宋体" panose="02010600030101010101" pitchFamily="2" charset="-122"/>
              </a:rPr>
              <a:t>sky</a:t>
            </a:r>
          </a:p>
        </p:txBody>
      </p:sp>
      <p:sp>
        <p:nvSpPr>
          <p:cNvPr id="51205" name="Text Box 5"/>
          <p:cNvSpPr txBox="1">
            <a:spLocks noChangeArrowheads="1"/>
          </p:cNvSpPr>
          <p:nvPr/>
        </p:nvSpPr>
        <p:spPr bwMode="auto">
          <a:xfrm>
            <a:off x="3581400" y="1828800"/>
            <a:ext cx="18288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b="1">
                <a:solidFill>
                  <a:srgbClr val="FFFF00"/>
                </a:solidFill>
                <a:latin typeface="Calibri" panose="020F0502020204030204" pitchFamily="34" charset="0"/>
                <a:ea typeface="宋体" panose="02010600030101010101" pitchFamily="2" charset="-122"/>
              </a:rPr>
              <a:t>building</a:t>
            </a:r>
          </a:p>
        </p:txBody>
      </p:sp>
      <p:sp>
        <p:nvSpPr>
          <p:cNvPr id="51206" name="Text Box 6"/>
          <p:cNvSpPr txBox="1">
            <a:spLocks noChangeArrowheads="1"/>
          </p:cNvSpPr>
          <p:nvPr/>
        </p:nvSpPr>
        <p:spPr bwMode="auto">
          <a:xfrm>
            <a:off x="0" y="2895600"/>
            <a:ext cx="11430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b="1">
                <a:solidFill>
                  <a:srgbClr val="FFFF00"/>
                </a:solidFill>
                <a:latin typeface="Calibri" panose="020F0502020204030204" pitchFamily="34" charset="0"/>
                <a:ea typeface="宋体" panose="02010600030101010101" pitchFamily="2" charset="-122"/>
              </a:rPr>
              <a:t>flag</a:t>
            </a:r>
          </a:p>
        </p:txBody>
      </p:sp>
      <p:sp>
        <p:nvSpPr>
          <p:cNvPr id="51207" name="Text Box 7"/>
          <p:cNvSpPr txBox="1">
            <a:spLocks noChangeArrowheads="1"/>
          </p:cNvSpPr>
          <p:nvPr/>
        </p:nvSpPr>
        <p:spPr bwMode="auto">
          <a:xfrm>
            <a:off x="7924800" y="4419600"/>
            <a:ext cx="11430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b="1">
                <a:solidFill>
                  <a:srgbClr val="FFFF00"/>
                </a:solidFill>
                <a:latin typeface="Calibri" panose="020F0502020204030204" pitchFamily="34" charset="0"/>
                <a:ea typeface="宋体" panose="02010600030101010101" pitchFamily="2" charset="-122"/>
              </a:rPr>
              <a:t>wall</a:t>
            </a:r>
          </a:p>
        </p:txBody>
      </p:sp>
      <p:sp>
        <p:nvSpPr>
          <p:cNvPr id="51208" name="Text Box 8"/>
          <p:cNvSpPr txBox="1">
            <a:spLocks noChangeArrowheads="1"/>
          </p:cNvSpPr>
          <p:nvPr/>
        </p:nvSpPr>
        <p:spPr bwMode="auto">
          <a:xfrm>
            <a:off x="228600" y="4191000"/>
            <a:ext cx="14478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b="1">
                <a:solidFill>
                  <a:srgbClr val="FFFF00"/>
                </a:solidFill>
                <a:latin typeface="Calibri" panose="020F0502020204030204" pitchFamily="34" charset="0"/>
                <a:ea typeface="宋体" panose="02010600030101010101" pitchFamily="2" charset="-122"/>
              </a:rPr>
              <a:t>banner</a:t>
            </a:r>
          </a:p>
        </p:txBody>
      </p:sp>
      <p:sp>
        <p:nvSpPr>
          <p:cNvPr id="51209" name="Text Box 9"/>
          <p:cNvSpPr txBox="1">
            <a:spLocks noChangeArrowheads="1"/>
          </p:cNvSpPr>
          <p:nvPr/>
        </p:nvSpPr>
        <p:spPr bwMode="auto">
          <a:xfrm>
            <a:off x="1295400" y="5181600"/>
            <a:ext cx="9906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b="1">
                <a:solidFill>
                  <a:srgbClr val="FFFF00"/>
                </a:solidFill>
                <a:latin typeface="Calibri" panose="020F0502020204030204" pitchFamily="34" charset="0"/>
                <a:ea typeface="宋体" panose="02010600030101010101" pitchFamily="2" charset="-122"/>
              </a:rPr>
              <a:t>bus</a:t>
            </a:r>
          </a:p>
        </p:txBody>
      </p:sp>
      <p:sp>
        <p:nvSpPr>
          <p:cNvPr id="51210" name="Text Box 10"/>
          <p:cNvSpPr txBox="1">
            <a:spLocks noChangeArrowheads="1"/>
          </p:cNvSpPr>
          <p:nvPr/>
        </p:nvSpPr>
        <p:spPr bwMode="auto">
          <a:xfrm>
            <a:off x="4495800" y="6324600"/>
            <a:ext cx="10668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b="1">
                <a:solidFill>
                  <a:srgbClr val="FFFF00"/>
                </a:solidFill>
                <a:latin typeface="Calibri" panose="020F0502020204030204" pitchFamily="34" charset="0"/>
                <a:ea typeface="宋体" panose="02010600030101010101" pitchFamily="2" charset="-122"/>
              </a:rPr>
              <a:t>cars</a:t>
            </a:r>
          </a:p>
        </p:txBody>
      </p:sp>
      <p:sp>
        <p:nvSpPr>
          <p:cNvPr id="51211" name="Text Box 11"/>
          <p:cNvSpPr txBox="1">
            <a:spLocks noChangeArrowheads="1"/>
          </p:cNvSpPr>
          <p:nvPr/>
        </p:nvSpPr>
        <p:spPr bwMode="auto">
          <a:xfrm>
            <a:off x="7467600" y="5181600"/>
            <a:ext cx="9906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b="1">
                <a:solidFill>
                  <a:srgbClr val="FFFF00"/>
                </a:solidFill>
                <a:latin typeface="Calibri" panose="020F0502020204030204" pitchFamily="34" charset="0"/>
                <a:ea typeface="宋体" panose="02010600030101010101" pitchFamily="2" charset="-122"/>
              </a:rPr>
              <a:t>bus</a:t>
            </a:r>
          </a:p>
        </p:txBody>
      </p:sp>
      <p:sp>
        <p:nvSpPr>
          <p:cNvPr id="51212" name="Text Box 12"/>
          <p:cNvSpPr txBox="1">
            <a:spLocks noChangeArrowheads="1"/>
          </p:cNvSpPr>
          <p:nvPr/>
        </p:nvSpPr>
        <p:spPr bwMode="auto">
          <a:xfrm>
            <a:off x="3200400" y="3886200"/>
            <a:ext cx="11430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b="1">
                <a:solidFill>
                  <a:srgbClr val="FFFF00"/>
                </a:solidFill>
                <a:latin typeface="Calibri" panose="020F0502020204030204" pitchFamily="34" charset="0"/>
                <a:ea typeface="宋体" panose="02010600030101010101" pitchFamily="2" charset="-122"/>
              </a:rPr>
              <a:t>face</a:t>
            </a:r>
          </a:p>
        </p:txBody>
      </p:sp>
      <p:sp>
        <p:nvSpPr>
          <p:cNvPr id="51213" name="Text Box 13"/>
          <p:cNvSpPr txBox="1">
            <a:spLocks noChangeArrowheads="1"/>
          </p:cNvSpPr>
          <p:nvPr/>
        </p:nvSpPr>
        <p:spPr bwMode="auto">
          <a:xfrm>
            <a:off x="5105400" y="4800600"/>
            <a:ext cx="2133600" cy="519113"/>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b="1">
                <a:solidFill>
                  <a:srgbClr val="FFFF00"/>
                </a:solidFill>
                <a:latin typeface="Calibri" panose="020F0502020204030204" pitchFamily="34" charset="0"/>
                <a:ea typeface="宋体" panose="02010600030101010101" pitchFamily="2" charset="-122"/>
              </a:rPr>
              <a:t>street lamp</a:t>
            </a:r>
          </a:p>
        </p:txBody>
      </p:sp>
      <p:sp>
        <p:nvSpPr>
          <p:cNvPr id="51214" name="Text Box 14"/>
          <p:cNvSpPr txBox="1">
            <a:spLocks noChangeArrowheads="1"/>
          </p:cNvSpPr>
          <p:nvPr/>
        </p:nvSpPr>
        <p:spPr bwMode="auto">
          <a:xfrm>
            <a:off x="6253163" y="6575425"/>
            <a:ext cx="2559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200">
                <a:solidFill>
                  <a:schemeClr val="bg1"/>
                </a:solidFill>
                <a:latin typeface="Calibri" panose="020F0502020204030204" pitchFamily="34" charset="0"/>
                <a:ea typeface="宋体" panose="02010600030101010101" pitchFamily="2" charset="-122"/>
              </a:rPr>
              <a:t>slide credit: Fei-Fei, Fergus &amp; Torralba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031111_034757+8_beijing_e031124">
            <a:hlinkClick r:id="rId3"/>
          </p:cNvPr>
          <p:cNvPicPr>
            <a:picLocks noChangeAspect="1" noChangeArrowheads="1"/>
          </p:cNvPicPr>
          <p:nvPr/>
        </p:nvPicPr>
        <p:blipFill>
          <a:blip r:embed="rId4">
            <a:lum bright="-6000" contrast="18000"/>
            <a:extLst>
              <a:ext uri="{28A0092B-C50C-407E-A947-70E740481C1C}">
                <a14:useLocalDpi xmlns:a14="http://schemas.microsoft.com/office/drawing/2010/main" val="0"/>
              </a:ext>
            </a:extLst>
          </a:blip>
          <a:srcRect l="7777" t="1466" r="16173"/>
          <a:stretch>
            <a:fillRect/>
          </a:stretch>
        </p:blipFill>
        <p:spPr bwMode="auto">
          <a:xfrm>
            <a:off x="0" y="7620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 Box 3"/>
          <p:cNvSpPr txBox="1">
            <a:spLocks noChangeArrowheads="1"/>
          </p:cNvSpPr>
          <p:nvPr/>
        </p:nvSpPr>
        <p:spPr bwMode="auto">
          <a:xfrm>
            <a:off x="669925" y="120650"/>
            <a:ext cx="53165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3000">
                <a:latin typeface="Calibri" panose="020F0502020204030204" pitchFamily="34" charset="0"/>
                <a:ea typeface="宋体" panose="02010600030101010101" pitchFamily="2" charset="-122"/>
              </a:rPr>
              <a:t>Scene and context categorization</a:t>
            </a:r>
          </a:p>
        </p:txBody>
      </p:sp>
      <p:sp>
        <p:nvSpPr>
          <p:cNvPr id="53252" name="Text Box 4"/>
          <p:cNvSpPr txBox="1">
            <a:spLocks noChangeArrowheads="1"/>
          </p:cNvSpPr>
          <p:nvPr/>
        </p:nvSpPr>
        <p:spPr bwMode="auto">
          <a:xfrm>
            <a:off x="228600" y="914400"/>
            <a:ext cx="2819400" cy="1457325"/>
          </a:xfrm>
          <a:prstGeom prst="rect">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lnSpc>
                <a:spcPct val="80000"/>
              </a:lnSpc>
              <a:spcBef>
                <a:spcPct val="0"/>
              </a:spcBef>
              <a:buFontTx/>
              <a:buChar char="•"/>
            </a:pPr>
            <a:r>
              <a:rPr lang="en-US" altLang="zh-CN" b="1">
                <a:solidFill>
                  <a:srgbClr val="FFFF00"/>
                </a:solidFill>
                <a:latin typeface="Calibri" panose="020F0502020204030204" pitchFamily="34" charset="0"/>
                <a:ea typeface="宋体" panose="02010600030101010101" pitchFamily="2" charset="-122"/>
              </a:rPr>
              <a:t> outdoor</a:t>
            </a:r>
          </a:p>
          <a:p>
            <a:pPr eaLnBrk="1" hangingPunct="1">
              <a:lnSpc>
                <a:spcPct val="80000"/>
              </a:lnSpc>
              <a:spcBef>
                <a:spcPct val="0"/>
              </a:spcBef>
              <a:buFontTx/>
              <a:buChar char="•"/>
            </a:pPr>
            <a:r>
              <a:rPr lang="en-US" altLang="zh-CN" b="1">
                <a:solidFill>
                  <a:srgbClr val="FFFF00"/>
                </a:solidFill>
                <a:latin typeface="Calibri" panose="020F0502020204030204" pitchFamily="34" charset="0"/>
                <a:ea typeface="宋体" panose="02010600030101010101" pitchFamily="2" charset="-122"/>
              </a:rPr>
              <a:t> city</a:t>
            </a:r>
          </a:p>
          <a:p>
            <a:pPr eaLnBrk="1" hangingPunct="1">
              <a:lnSpc>
                <a:spcPct val="80000"/>
              </a:lnSpc>
              <a:spcBef>
                <a:spcPct val="0"/>
              </a:spcBef>
              <a:buFontTx/>
              <a:buChar char="•"/>
            </a:pPr>
            <a:r>
              <a:rPr lang="en-US" altLang="zh-CN" b="1">
                <a:solidFill>
                  <a:srgbClr val="FFFF00"/>
                </a:solidFill>
                <a:latin typeface="Calibri" panose="020F0502020204030204" pitchFamily="34" charset="0"/>
                <a:ea typeface="宋体" panose="02010600030101010101" pitchFamily="2" charset="-122"/>
              </a:rPr>
              <a:t> traffic</a:t>
            </a:r>
          </a:p>
          <a:p>
            <a:pPr eaLnBrk="1" hangingPunct="1">
              <a:lnSpc>
                <a:spcPct val="80000"/>
              </a:lnSpc>
              <a:spcBef>
                <a:spcPct val="0"/>
              </a:spcBef>
              <a:buFontTx/>
              <a:buChar char="•"/>
            </a:pPr>
            <a:r>
              <a:rPr lang="en-US" altLang="zh-CN" b="1">
                <a:solidFill>
                  <a:srgbClr val="FFFF00"/>
                </a:solidFill>
                <a:latin typeface="Calibri" panose="020F0502020204030204" pitchFamily="34" charset="0"/>
                <a:ea typeface="宋体" panose="02010600030101010101" pitchFamily="2" charset="-122"/>
              </a:rPr>
              <a:t> …</a:t>
            </a:r>
          </a:p>
        </p:txBody>
      </p:sp>
      <p:sp>
        <p:nvSpPr>
          <p:cNvPr id="53253" name="Text Box 6"/>
          <p:cNvSpPr txBox="1">
            <a:spLocks noChangeArrowheads="1"/>
          </p:cNvSpPr>
          <p:nvPr/>
        </p:nvSpPr>
        <p:spPr bwMode="auto">
          <a:xfrm>
            <a:off x="6253163" y="6575425"/>
            <a:ext cx="2559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200">
                <a:solidFill>
                  <a:schemeClr val="bg1"/>
                </a:solidFill>
                <a:latin typeface="Calibri" panose="020F0502020204030204" pitchFamily="34" charset="0"/>
                <a:ea typeface="宋体" panose="02010600030101010101" pitchFamily="2" charset="-122"/>
              </a:rPr>
              <a:t>slide credit: Fei-Fei, Fergus &amp; Torralba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txBox="1">
            <a:spLocks noChangeArrowheads="1"/>
          </p:cNvSpPr>
          <p:nvPr/>
        </p:nvSpPr>
        <p:spPr bwMode="auto">
          <a:xfrm>
            <a:off x="657225"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dirty="0">
                <a:solidFill>
                  <a:schemeClr val="tx2"/>
                </a:solidFill>
                <a:latin typeface="Calibri" panose="020F0502020204030204" pitchFamily="34" charset="0"/>
                <a:ea typeface="宋体" panose="02010600030101010101" pitchFamily="2" charset="-122"/>
              </a:rPr>
              <a:t>A brief history about CV (in 1960s)</a:t>
            </a:r>
          </a:p>
        </p:txBody>
      </p:sp>
      <p:sp>
        <p:nvSpPr>
          <p:cNvPr id="55299" name="Rectangle 3"/>
          <p:cNvSpPr txBox="1">
            <a:spLocks noChangeArrowheads="1"/>
          </p:cNvSpPr>
          <p:nvPr/>
        </p:nvSpPr>
        <p:spPr bwMode="auto">
          <a:xfrm>
            <a:off x="122238" y="871162"/>
            <a:ext cx="8869362" cy="114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lgn="just"/>
            <a:r>
              <a:rPr lang="en-US" altLang="zh-CN" sz="2200" dirty="0">
                <a:latin typeface="Calibri" panose="020F0502020204030204" pitchFamily="34" charset="0"/>
                <a:ea typeface="MS Gothic" panose="020B0609070205080204" pitchFamily="49" charset="-128"/>
              </a:rPr>
              <a:t>In 1963, Lawrence Roberts, a PhD student at the MIT, completed his thesis “Machine concept of three-dimensional solids”</a:t>
            </a:r>
            <a:r>
              <a:rPr lang="en-US" altLang="zh-CN" sz="2200" baseline="30000" dirty="0">
                <a:latin typeface="Calibri" panose="020F0502020204030204" pitchFamily="34" charset="0"/>
                <a:ea typeface="MS Gothic" panose="020B0609070205080204" pitchFamily="49" charset="-128"/>
              </a:rPr>
              <a:t>[2]</a:t>
            </a:r>
            <a:r>
              <a:rPr lang="en-US" altLang="zh-CN" sz="2200" dirty="0">
                <a:latin typeface="Calibri" panose="020F0502020204030204" pitchFamily="34" charset="0"/>
                <a:ea typeface="MS Gothic" panose="020B0609070205080204" pitchFamily="49" charset="-128"/>
              </a:rPr>
              <a:t>, which is considered as the </a:t>
            </a:r>
            <a:r>
              <a:rPr lang="en-US" altLang="zh-CN" sz="2200" b="1" dirty="0">
                <a:solidFill>
                  <a:srgbClr val="C00000"/>
                </a:solidFill>
                <a:latin typeface="Calibri" panose="020F0502020204030204" pitchFamily="34" charset="0"/>
                <a:ea typeface="MS Gothic" panose="020B0609070205080204" pitchFamily="49" charset="-128"/>
              </a:rPr>
              <a:t>first professional thesis in the field of computer vision</a:t>
            </a:r>
            <a:r>
              <a:rPr lang="en-US" altLang="zh-CN" sz="2200" dirty="0">
                <a:latin typeface="Calibri" panose="020F0502020204030204" pitchFamily="34" charset="0"/>
                <a:ea typeface="MS Gothic" panose="020B0609070205080204" pitchFamily="49" charset="-128"/>
              </a:rPr>
              <a:t>; this thesis describes the process of deriving three-dimensional information from two-dimensional images in the ideal block world</a:t>
            </a:r>
          </a:p>
          <a:p>
            <a:pPr lvl="1" algn="just"/>
            <a:r>
              <a:rPr lang="en-US" altLang="zh-CN" sz="2200" dirty="0">
                <a:latin typeface="Calibri" panose="020F0502020204030204" pitchFamily="34" charset="0"/>
                <a:ea typeface="MS Gothic" panose="020B0609070205080204" pitchFamily="49" charset="-128"/>
              </a:rPr>
              <a:t>In view of his groundbreaking contribution, Roberts is widely considered as </a:t>
            </a:r>
            <a:r>
              <a:rPr lang="en-US" altLang="zh-CN" sz="2200" b="1" dirty="0">
                <a:solidFill>
                  <a:srgbClr val="C00000"/>
                </a:solidFill>
                <a:latin typeface="Calibri" panose="020F0502020204030204" pitchFamily="34" charset="0"/>
                <a:ea typeface="MS Gothic" panose="020B0609070205080204" pitchFamily="49" charset="-128"/>
              </a:rPr>
              <a:t>the father of computer vision</a:t>
            </a:r>
          </a:p>
        </p:txBody>
      </p:sp>
      <p:pic>
        <p:nvPicPr>
          <p:cNvPr id="7" name="图片 6">
            <a:extLst>
              <a:ext uri="{FF2B5EF4-FFF2-40B4-BE49-F238E27FC236}">
                <a16:creationId xmlns:a16="http://schemas.microsoft.com/office/drawing/2014/main" id="{0598DA91-2F8D-4E9E-A778-C1A1702DDD9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3624600"/>
            <a:ext cx="1581150" cy="2036615"/>
          </a:xfrm>
          <a:prstGeom prst="rect">
            <a:avLst/>
          </a:prstGeom>
          <a:noFill/>
          <a:ln>
            <a:noFill/>
          </a:ln>
        </p:spPr>
      </p:pic>
      <p:sp>
        <p:nvSpPr>
          <p:cNvPr id="9" name="文本框 8">
            <a:extLst>
              <a:ext uri="{FF2B5EF4-FFF2-40B4-BE49-F238E27FC236}">
                <a16:creationId xmlns:a16="http://schemas.microsoft.com/office/drawing/2014/main" id="{1084028B-BE08-48AF-BF26-D3A4E05E574E}"/>
              </a:ext>
            </a:extLst>
          </p:cNvPr>
          <p:cNvSpPr txBox="1"/>
          <p:nvPr/>
        </p:nvSpPr>
        <p:spPr>
          <a:xfrm>
            <a:off x="1891550" y="3735671"/>
            <a:ext cx="7162800" cy="1938992"/>
          </a:xfrm>
          <a:prstGeom prst="rect">
            <a:avLst/>
          </a:prstGeom>
          <a:noFill/>
        </p:spPr>
        <p:txBody>
          <a:bodyPr wrap="square">
            <a:spAutoFit/>
          </a:bodyPr>
          <a:lstStyle/>
          <a:p>
            <a:pPr algn="just"/>
            <a:r>
              <a:rPr lang="zh-CN" altLang="en-US" sz="2000" dirty="0"/>
              <a:t> Lawrence Gilman Roberts (December 21, 1937 to December 26, 2018), an American engineer, has completed the first doctoral thesis in the field of computer vision, and is generally considered as the father of computer vision; At the same time, he is also a pioneer in Internet technology. He and his team designed and managed the world's first packet switching network ARPANET.</a:t>
            </a:r>
          </a:p>
        </p:txBody>
      </p:sp>
      <p:sp>
        <p:nvSpPr>
          <p:cNvPr id="12" name="文本框 11">
            <a:extLst>
              <a:ext uri="{FF2B5EF4-FFF2-40B4-BE49-F238E27FC236}">
                <a16:creationId xmlns:a16="http://schemas.microsoft.com/office/drawing/2014/main" id="{87E1C07C-14BA-47FE-9F79-C4E385F4C375}"/>
              </a:ext>
            </a:extLst>
          </p:cNvPr>
          <p:cNvSpPr txBox="1"/>
          <p:nvPr/>
        </p:nvSpPr>
        <p:spPr>
          <a:xfrm>
            <a:off x="228599" y="5777759"/>
            <a:ext cx="8582025" cy="646331"/>
          </a:xfrm>
          <a:prstGeom prst="rect">
            <a:avLst/>
          </a:prstGeom>
          <a:noFill/>
        </p:spPr>
        <p:txBody>
          <a:bodyPr wrap="square">
            <a:spAutoFit/>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 L. G. Roberts, Machine perception of three-dimensional solids, PhD thesis, Dept. of Electrical Engineering, Massachusetts Institute of Technology, 1963</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30276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1"/>
          <p:cNvSpPr txBox="1">
            <a:spLocks noChangeArrowheads="1"/>
          </p:cNvSpPr>
          <p:nvPr/>
        </p:nvSpPr>
        <p:spPr bwMode="auto">
          <a:xfrm>
            <a:off x="555625" y="1290638"/>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400">
                <a:latin typeface="Calibri" panose="020F0502020204030204" pitchFamily="34" charset="0"/>
                <a:ea typeface="ＭＳ Ｐゴシック" panose="020B0600070205080204" pitchFamily="34" charset="-128"/>
              </a:rPr>
              <a:t>Contact Information</a:t>
            </a:r>
            <a:endParaRPr lang="zh-CN" altLang="en-US" sz="2400">
              <a:latin typeface="Calibri" panose="020F0502020204030204" pitchFamily="34" charset="0"/>
              <a:ea typeface="ＭＳ Ｐゴシック" panose="020B0600070205080204" pitchFamily="34" charset="-128"/>
            </a:endParaRPr>
          </a:p>
        </p:txBody>
      </p:sp>
      <p:sp>
        <p:nvSpPr>
          <p:cNvPr id="33795" name="TextBox 4"/>
          <p:cNvSpPr txBox="1">
            <a:spLocks noChangeArrowheads="1"/>
          </p:cNvSpPr>
          <p:nvPr/>
        </p:nvSpPr>
        <p:spPr bwMode="auto">
          <a:xfrm>
            <a:off x="1066800" y="1847850"/>
            <a:ext cx="79248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400" dirty="0">
                <a:latin typeface="Calibri" panose="020F0502020204030204" pitchFamily="34" charset="0"/>
                <a:ea typeface="ＭＳ Ｐゴシック" panose="020B0600070205080204" pitchFamily="34" charset="-128"/>
              </a:rPr>
              <a:t>Room:</a:t>
            </a:r>
          </a:p>
          <a:p>
            <a:pPr>
              <a:spcBef>
                <a:spcPct val="0"/>
              </a:spcBef>
            </a:pPr>
            <a:r>
              <a:rPr lang="en-US" altLang="zh-CN" sz="2400" dirty="0">
                <a:latin typeface="Calibri" panose="020F0502020204030204" pitchFamily="34" charset="0"/>
                <a:ea typeface="ＭＳ Ｐゴシック" panose="020B0600070205080204" pitchFamily="34" charset="-128"/>
              </a:rPr>
              <a:t>Email:</a:t>
            </a:r>
          </a:p>
          <a:p>
            <a:pPr>
              <a:spcBef>
                <a:spcPct val="0"/>
              </a:spcBef>
            </a:pPr>
            <a:endParaRPr lang="en-US" altLang="zh-CN" sz="2400" dirty="0">
              <a:latin typeface="Calibri" panose="020F0502020204030204" pitchFamily="34" charset="0"/>
              <a:ea typeface="ＭＳ Ｐゴシック" panose="020B0600070205080204" pitchFamily="34" charset="-128"/>
            </a:endParaRPr>
          </a:p>
          <a:p>
            <a:r>
              <a:rPr lang="en-US" altLang="zh-CN" sz="2400" dirty="0">
                <a:latin typeface="Calibri" panose="020F0502020204030204" pitchFamily="34" charset="0"/>
                <a:ea typeface="ＭＳ Ｐゴシック" panose="020B0600070205080204" pitchFamily="34" charset="-128"/>
              </a:rPr>
              <a:t>TA:</a:t>
            </a:r>
            <a:endParaRPr lang="en-US" altLang="zh-CN" sz="2400" dirty="0">
              <a:latin typeface="Calibri" panose="020F0502020204030204" pitchFamily="34" charset="0"/>
              <a:ea typeface="宋体" panose="02010600030101010101" pitchFamily="2" charset="-122"/>
            </a:endParaRPr>
          </a:p>
        </p:txBody>
      </p:sp>
      <p:sp>
        <p:nvSpPr>
          <p:cNvPr id="33796" name="Rectangle 2"/>
          <p:cNvSpPr txBox="1">
            <a:spLocks noChangeArrowheads="1"/>
          </p:cNvSpPr>
          <p:nvPr/>
        </p:nvSpPr>
        <p:spPr bwMode="auto">
          <a:xfrm>
            <a:off x="596900"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dirty="0">
                <a:solidFill>
                  <a:schemeClr val="tx2"/>
                </a:solidFill>
                <a:latin typeface="Calibri" panose="020F0502020204030204" pitchFamily="34" charset="0"/>
                <a:ea typeface="ＭＳ Ｐゴシック" panose="020B0600070205080204" pitchFamily="34" charset="-128"/>
              </a:rPr>
              <a:t>Course Information</a:t>
            </a:r>
          </a:p>
        </p:txBody>
      </p:sp>
      <p:sp>
        <p:nvSpPr>
          <p:cNvPr id="33797" name="TextBox 1"/>
          <p:cNvSpPr txBox="1">
            <a:spLocks noChangeArrowheads="1"/>
          </p:cNvSpPr>
          <p:nvPr/>
        </p:nvSpPr>
        <p:spPr bwMode="auto">
          <a:xfrm>
            <a:off x="555625" y="4567238"/>
            <a:ext cx="6988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400">
                <a:latin typeface="Calibri" panose="020F0502020204030204" pitchFamily="34" charset="0"/>
                <a:ea typeface="ＭＳ Ｐゴシック" panose="020B0600070205080204" pitchFamily="34" charset="-128"/>
              </a:rPr>
              <a:t>Course information can be found at </a:t>
            </a:r>
            <a:endParaRPr lang="zh-CN" altLang="en-US" sz="2400">
              <a:latin typeface="Calibri" panose="020F0502020204030204" pitchFamily="34" charset="0"/>
              <a:ea typeface="ＭＳ Ｐゴシック" panose="020B0600070205080204" pitchFamily="34" charset="-128"/>
            </a:endParaRPr>
          </a:p>
        </p:txBody>
      </p:sp>
      <p:sp>
        <p:nvSpPr>
          <p:cNvPr id="33798" name="TextBox 1"/>
          <p:cNvSpPr txBox="1">
            <a:spLocks noChangeArrowheads="1"/>
          </p:cNvSpPr>
          <p:nvPr/>
        </p:nvSpPr>
        <p:spPr bwMode="auto">
          <a:xfrm>
            <a:off x="1089025" y="5024438"/>
            <a:ext cx="6302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400" dirty="0">
                <a:latin typeface="Calibri" panose="020F0502020204030204" pitchFamily="34" charset="0"/>
                <a:ea typeface="ＭＳ Ｐゴシック" panose="020B0600070205080204" pitchFamily="34" charset="-128"/>
              </a:rPr>
              <a:t>https://cslinzhang.github.io/home/CV/CV.htm</a:t>
            </a:r>
            <a:endParaRPr lang="zh-CN" altLang="en-US" sz="2400" dirty="0">
              <a:latin typeface="Calibri" panose="020F0502020204030204" pitchFamily="34" charset="0"/>
              <a:ea typeface="ＭＳ Ｐゴシック"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txBox="1">
            <a:spLocks noChangeArrowheads="1"/>
          </p:cNvSpPr>
          <p:nvPr/>
        </p:nvSpPr>
        <p:spPr bwMode="auto">
          <a:xfrm>
            <a:off x="122238" y="862199"/>
            <a:ext cx="8869362" cy="114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lgn="just"/>
            <a:r>
              <a:rPr lang="en-US" altLang="zh-CN" sz="2200" dirty="0">
                <a:latin typeface="Calibri" panose="020F0502020204030204" pitchFamily="34" charset="0"/>
                <a:ea typeface="MS Gothic" panose="020B0609070205080204" pitchFamily="49" charset="-128"/>
              </a:rPr>
              <a:t>In 1966, Seymour </a:t>
            </a:r>
            <a:r>
              <a:rPr lang="en-US" altLang="zh-CN" sz="2200" dirty="0" err="1">
                <a:latin typeface="Calibri" panose="020F0502020204030204" pitchFamily="34" charset="0"/>
                <a:ea typeface="MS Gothic" panose="020B0609070205080204" pitchFamily="49" charset="-128"/>
              </a:rPr>
              <a:t>Papert</a:t>
            </a:r>
            <a:r>
              <a:rPr lang="en-US" altLang="zh-CN" sz="2200" dirty="0">
                <a:latin typeface="Calibri" panose="020F0502020204030204" pitchFamily="34" charset="0"/>
                <a:ea typeface="MS Gothic" panose="020B0609070205080204" pitchFamily="49" charset="-128"/>
              </a:rPr>
              <a:t> at MIT asked his undergraduate student Gerald Jay Sussman to “spend the summer linking a camera to a computer and getting the computer to describe what it saw”</a:t>
            </a:r>
          </a:p>
        </p:txBody>
      </p:sp>
      <p:pic>
        <p:nvPicPr>
          <p:cNvPr id="5530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07" y="2133600"/>
            <a:ext cx="5492750" cy="39544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5302" name="矩形 1"/>
          <p:cNvSpPr>
            <a:spLocks noChangeArrowheads="1"/>
          </p:cNvSpPr>
          <p:nvPr/>
        </p:nvSpPr>
        <p:spPr bwMode="auto">
          <a:xfrm>
            <a:off x="5597057" y="4540984"/>
            <a:ext cx="335580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just">
              <a:spcBef>
                <a:spcPct val="0"/>
              </a:spcBef>
            </a:pPr>
            <a:r>
              <a:rPr lang="en-US" altLang="zh-CN" sz="2000" dirty="0">
                <a:latin typeface="Calibri" panose="020F0502020204030204" pitchFamily="34" charset="0"/>
                <a:ea typeface="宋体" panose="02010600030101010101" pitchFamily="2" charset="-122"/>
              </a:rPr>
              <a:t>Seymour Aubrey </a:t>
            </a:r>
            <a:r>
              <a:rPr lang="en-US" altLang="zh-CN" sz="2000" dirty="0" err="1">
                <a:latin typeface="Calibri" panose="020F0502020204030204" pitchFamily="34" charset="0"/>
                <a:ea typeface="宋体" panose="02010600030101010101" pitchFamily="2" charset="-122"/>
              </a:rPr>
              <a:t>Papert</a:t>
            </a:r>
            <a:r>
              <a:rPr lang="en-US" altLang="zh-CN" sz="2000" dirty="0">
                <a:latin typeface="Calibri" panose="020F0502020204030204" pitchFamily="34" charset="0"/>
                <a:ea typeface="宋体" panose="02010600030101010101" pitchFamily="2" charset="-122"/>
              </a:rPr>
              <a:t> (Feb. 29, 1928~ Jul. 31, 2016) is an American mathematician, computer scientist and educator born in South Africa</a:t>
            </a:r>
            <a:endParaRPr lang="zh-CN" altLang="en-US" sz="2000" dirty="0">
              <a:latin typeface="Calibri" panose="020F0502020204030204" pitchFamily="34" charset="0"/>
              <a:ea typeface="宋体" panose="02010600030101010101" pitchFamily="2" charset="-122"/>
            </a:endParaRPr>
          </a:p>
        </p:txBody>
      </p:sp>
      <p:pic>
        <p:nvPicPr>
          <p:cNvPr id="7" name="图片 6">
            <a:extLst>
              <a:ext uri="{FF2B5EF4-FFF2-40B4-BE49-F238E27FC236}">
                <a16:creationId xmlns:a16="http://schemas.microsoft.com/office/drawing/2014/main" id="{ACBFA82B-2A43-4266-B846-C30D52D44D5C}"/>
              </a:ext>
            </a:extLst>
          </p:cNvPr>
          <p:cNvPicPr/>
          <p:nvPr/>
        </p:nvPicPr>
        <p:blipFill rotWithShape="1">
          <a:blip r:embed="rId4">
            <a:extLst>
              <a:ext uri="{28A0092B-C50C-407E-A947-70E740481C1C}">
                <a14:useLocalDpi xmlns:a14="http://schemas.microsoft.com/office/drawing/2010/main" val="0"/>
              </a:ext>
            </a:extLst>
          </a:blip>
          <a:srcRect l="11261" t="5857" r="22567" b="8248"/>
          <a:stretch/>
        </p:blipFill>
        <p:spPr bwMode="auto">
          <a:xfrm>
            <a:off x="6477000" y="2124635"/>
            <a:ext cx="1600200" cy="2057400"/>
          </a:xfrm>
          <a:prstGeom prst="rect">
            <a:avLst/>
          </a:prstGeom>
          <a:noFill/>
          <a:ln>
            <a:noFill/>
          </a:ln>
          <a:extLst>
            <a:ext uri="{53640926-AAD7-44D8-BBD7-CCE9431645EC}">
              <a14:shadowObscured xmlns:a14="http://schemas.microsoft.com/office/drawing/2010/main"/>
            </a:ext>
          </a:extLst>
        </p:spPr>
      </p:pic>
      <p:sp>
        <p:nvSpPr>
          <p:cNvPr id="8" name="Rectangle 2">
            <a:extLst>
              <a:ext uri="{FF2B5EF4-FFF2-40B4-BE49-F238E27FC236}">
                <a16:creationId xmlns:a16="http://schemas.microsoft.com/office/drawing/2014/main" id="{C1376CDC-A76A-4FE1-892A-68500FBBFC58}"/>
              </a:ext>
            </a:extLst>
          </p:cNvPr>
          <p:cNvSpPr txBox="1">
            <a:spLocks noChangeArrowheads="1"/>
          </p:cNvSpPr>
          <p:nvPr/>
        </p:nvSpPr>
        <p:spPr bwMode="auto">
          <a:xfrm>
            <a:off x="657225"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dirty="0">
                <a:solidFill>
                  <a:schemeClr val="tx2"/>
                </a:solidFill>
                <a:latin typeface="Calibri" panose="020F0502020204030204" pitchFamily="34" charset="0"/>
                <a:ea typeface="宋体" panose="02010600030101010101" pitchFamily="2" charset="-122"/>
              </a:rPr>
              <a:t>A brief history about CV (in 1960s)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txBox="1">
            <a:spLocks noChangeArrowheads="1"/>
          </p:cNvSpPr>
          <p:nvPr/>
        </p:nvSpPr>
        <p:spPr bwMode="auto">
          <a:xfrm>
            <a:off x="122238" y="862198"/>
            <a:ext cx="8869362" cy="5386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lgn="just"/>
            <a:r>
              <a:rPr lang="en-US" altLang="zh-CN" sz="2200" dirty="0">
                <a:latin typeface="Calibri" panose="020F0502020204030204" pitchFamily="34" charset="0"/>
                <a:ea typeface="MS Gothic" panose="020B0609070205080204" pitchFamily="49" charset="-128"/>
              </a:rPr>
              <a:t>In the 1970s, there was a landmark work, the computational vision theory proposed by Professor David Marr of MIT</a:t>
            </a:r>
          </a:p>
          <a:p>
            <a:pPr lvl="1" algn="just"/>
            <a:r>
              <a:rPr lang="en-US" altLang="zh-CN" sz="2200" dirty="0">
                <a:latin typeface="Calibri" panose="020F0502020204030204" pitchFamily="34" charset="0"/>
                <a:ea typeface="MS Gothic" panose="020B0609070205080204" pitchFamily="49" charset="-128"/>
              </a:rPr>
              <a:t>David Marr gave the development direction and some basic algorithms of computer vision from a rigorous and long-term perspective, providing a clear system for the research of this discipline</a:t>
            </a:r>
          </a:p>
          <a:p>
            <a:pPr lvl="1" algn="just"/>
            <a:r>
              <a:rPr lang="en-US" altLang="zh-CN" sz="2200" dirty="0">
                <a:latin typeface="Calibri" panose="020F0502020204030204" pitchFamily="34" charset="0"/>
                <a:ea typeface="MS Gothic" panose="020B0609070205080204" pitchFamily="49" charset="-128"/>
              </a:rPr>
              <a:t>Marr described vision as proceeding from a two-dimensional visual array (on the retina) to a three-dimensional description of the world as output. His stages of vision include</a:t>
            </a:r>
            <a:r>
              <a:rPr lang="en-US" altLang="zh-CN" sz="2200" baseline="30000" dirty="0">
                <a:latin typeface="Calibri" panose="020F0502020204030204" pitchFamily="34" charset="0"/>
                <a:ea typeface="MS Gothic" panose="020B0609070205080204" pitchFamily="49" charset="-128"/>
              </a:rPr>
              <a:t>[3]</a:t>
            </a:r>
            <a:r>
              <a:rPr lang="en-US" altLang="zh-CN" sz="2200" dirty="0">
                <a:latin typeface="Calibri" panose="020F0502020204030204" pitchFamily="34" charset="0"/>
                <a:ea typeface="MS Gothic" panose="020B0609070205080204" pitchFamily="49" charset="-128"/>
              </a:rPr>
              <a:t>:</a:t>
            </a:r>
          </a:p>
          <a:p>
            <a:pPr lvl="2" algn="just"/>
            <a:r>
              <a:rPr lang="en-US" altLang="zh-CN" sz="1800" dirty="0">
                <a:latin typeface="Calibri" panose="020F0502020204030204" pitchFamily="34" charset="0"/>
                <a:ea typeface="MS Gothic" panose="020B0609070205080204" pitchFamily="49" charset="-128"/>
              </a:rPr>
              <a:t>a primal sketch of the scene, based on feature extraction of fundamental components of the scene, including edges, regions, etc. Note the similarity in concept to a pencil sketch drawn quickly by an artist as an impression.</a:t>
            </a:r>
          </a:p>
          <a:p>
            <a:pPr lvl="2" algn="just"/>
            <a:r>
              <a:rPr lang="en-US" altLang="zh-CN" sz="1800" dirty="0">
                <a:latin typeface="Calibri" panose="020F0502020204030204" pitchFamily="34" charset="0"/>
                <a:ea typeface="MS Gothic" panose="020B0609070205080204" pitchFamily="49" charset="-128"/>
              </a:rPr>
              <a:t>a 2.5D sketch of the scene, where textures are acknowledged, etc. Note the similarity in concept to the stage in drawing where an artist highlights or shades areas of a scene, to provide depth</a:t>
            </a:r>
          </a:p>
          <a:p>
            <a:pPr lvl="2" algn="just"/>
            <a:r>
              <a:rPr lang="en-US" altLang="zh-CN" sz="1800" dirty="0">
                <a:latin typeface="Calibri" panose="020F0502020204030204" pitchFamily="34" charset="0"/>
                <a:ea typeface="MS Gothic" panose="020B0609070205080204" pitchFamily="49" charset="-128"/>
              </a:rPr>
              <a:t>a 3D model, where the scene is visualized in a continuous, 3-dimensional map.</a:t>
            </a:r>
          </a:p>
        </p:txBody>
      </p:sp>
      <p:sp>
        <p:nvSpPr>
          <p:cNvPr id="13" name="文本框 12">
            <a:extLst>
              <a:ext uri="{FF2B5EF4-FFF2-40B4-BE49-F238E27FC236}">
                <a16:creationId xmlns:a16="http://schemas.microsoft.com/office/drawing/2014/main" id="{2A1F0C6A-12E2-4EC7-8BE9-15850D3E1BBB}"/>
              </a:ext>
            </a:extLst>
          </p:cNvPr>
          <p:cNvSpPr txBox="1"/>
          <p:nvPr/>
        </p:nvSpPr>
        <p:spPr>
          <a:xfrm>
            <a:off x="239011" y="5828663"/>
            <a:ext cx="8582025" cy="584775"/>
          </a:xfrm>
          <a:prstGeom prst="rect">
            <a:avLst/>
          </a:prstGeom>
          <a:noFill/>
        </p:spPr>
        <p:txBody>
          <a:bodyPr wrap="square">
            <a:spAutoFit/>
          </a:bodyPr>
          <a:lstStyle/>
          <a:p>
            <a:pPr algn="just"/>
            <a:r>
              <a:rPr lang="en-US" altLang="zh-CN" sz="1600" kern="100" dirty="0">
                <a:effectLst/>
                <a:ea typeface="宋体" panose="02010600030101010101" pitchFamily="2" charset="-122"/>
                <a:cs typeface="Calibri" panose="020F0502020204030204" pitchFamily="34" charset="0"/>
              </a:rPr>
              <a:t>[3] David </a:t>
            </a:r>
            <a:r>
              <a:rPr lang="en-US" altLang="zh-CN" sz="1600" kern="100" dirty="0">
                <a:solidFill>
                  <a:srgbClr val="202122"/>
                </a:solidFill>
                <a:effectLst/>
                <a:ea typeface="宋体" panose="02010600030101010101" pitchFamily="2" charset="-122"/>
                <a:cs typeface="Calibri" panose="020F0502020204030204" pitchFamily="34" charset="0"/>
              </a:rPr>
              <a:t>Marr, Vision: A Computational Investigation into the Human Representation and Processing of Visual Information, W. H. Freeman and Company, 1982</a:t>
            </a:r>
            <a:endParaRPr lang="zh-CN" altLang="zh-CN" sz="1600" kern="100" dirty="0">
              <a:effectLst/>
              <a:ea typeface="宋体" panose="02010600030101010101" pitchFamily="2" charset="-122"/>
              <a:cs typeface="Calibri" panose="020F0502020204030204" pitchFamily="34" charset="0"/>
            </a:endParaRPr>
          </a:p>
        </p:txBody>
      </p:sp>
      <p:sp>
        <p:nvSpPr>
          <p:cNvPr id="5" name="Rectangle 2">
            <a:extLst>
              <a:ext uri="{FF2B5EF4-FFF2-40B4-BE49-F238E27FC236}">
                <a16:creationId xmlns:a16="http://schemas.microsoft.com/office/drawing/2014/main" id="{5A35F00C-517A-4B95-96CD-654AA1B8AE3E}"/>
              </a:ext>
            </a:extLst>
          </p:cNvPr>
          <p:cNvSpPr txBox="1">
            <a:spLocks noChangeArrowheads="1"/>
          </p:cNvSpPr>
          <p:nvPr/>
        </p:nvSpPr>
        <p:spPr bwMode="auto">
          <a:xfrm>
            <a:off x="657225"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dirty="0">
                <a:solidFill>
                  <a:schemeClr val="tx2"/>
                </a:solidFill>
                <a:latin typeface="Calibri" panose="020F0502020204030204" pitchFamily="34" charset="0"/>
                <a:ea typeface="宋体" panose="02010600030101010101" pitchFamily="2" charset="-122"/>
              </a:rPr>
              <a:t>A brief history about CV (in 1970s)</a:t>
            </a:r>
          </a:p>
        </p:txBody>
      </p:sp>
    </p:spTree>
    <p:extLst>
      <p:ext uri="{BB962C8B-B14F-4D97-AF65-F5344CB8AC3E}">
        <p14:creationId xmlns:p14="http://schemas.microsoft.com/office/powerpoint/2010/main" val="284153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txBox="1">
            <a:spLocks noChangeArrowheads="1"/>
          </p:cNvSpPr>
          <p:nvPr/>
        </p:nvSpPr>
        <p:spPr bwMode="auto">
          <a:xfrm>
            <a:off x="141931" y="838200"/>
            <a:ext cx="88693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lgn="just"/>
            <a:r>
              <a:rPr lang="en-US" altLang="zh-CN" sz="2200" dirty="0">
                <a:latin typeface="Calibri" panose="020F0502020204030204" pitchFamily="34" charset="0"/>
                <a:ea typeface="MS Gothic" panose="020B0609070205080204" pitchFamily="49" charset="-128"/>
              </a:rPr>
              <a:t>In 1989, Yann </a:t>
            </a:r>
            <a:r>
              <a:rPr lang="en-US" altLang="zh-CN" sz="2200" dirty="0" err="1">
                <a:latin typeface="Calibri" panose="020F0502020204030204" pitchFamily="34" charset="0"/>
                <a:ea typeface="MS Gothic" panose="020B0609070205080204" pitchFamily="49" charset="-128"/>
              </a:rPr>
              <a:t>LeCun</a:t>
            </a:r>
            <a:r>
              <a:rPr lang="en-US" altLang="zh-CN" sz="2200" dirty="0">
                <a:latin typeface="Calibri" panose="020F0502020204030204" pitchFamily="34" charset="0"/>
                <a:ea typeface="MS Gothic" panose="020B0609070205080204" pitchFamily="49" charset="-128"/>
              </a:rPr>
              <a:t> invented the convolutional neural network and applied it to hand-written digits recognition</a:t>
            </a:r>
          </a:p>
          <a:p>
            <a:pPr lvl="1" algn="just"/>
            <a:r>
              <a:rPr lang="en-US" altLang="zh-CN" sz="2200" dirty="0">
                <a:latin typeface="Calibri" panose="020F0502020204030204" pitchFamily="34" charset="0"/>
                <a:ea typeface="MS Gothic" panose="020B0609070205080204" pitchFamily="49" charset="-128"/>
              </a:rPr>
              <a:t>29 years later, He was awarded ACM Turing Award in 2018</a:t>
            </a:r>
          </a:p>
        </p:txBody>
      </p:sp>
      <p:pic>
        <p:nvPicPr>
          <p:cNvPr id="5" name="图片 4">
            <a:extLst>
              <a:ext uri="{FF2B5EF4-FFF2-40B4-BE49-F238E27FC236}">
                <a16:creationId xmlns:a16="http://schemas.microsoft.com/office/drawing/2014/main" id="{E7C60A88-629B-43DC-AB6D-C46CA20BBB8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1257" y="2491750"/>
            <a:ext cx="2280285" cy="2432685"/>
          </a:xfrm>
          <a:prstGeom prst="rect">
            <a:avLst/>
          </a:prstGeom>
          <a:noFill/>
          <a:ln>
            <a:noFill/>
          </a:ln>
        </p:spPr>
      </p:pic>
      <p:sp>
        <p:nvSpPr>
          <p:cNvPr id="3" name="Rectangle 2">
            <a:extLst>
              <a:ext uri="{FF2B5EF4-FFF2-40B4-BE49-F238E27FC236}">
                <a16:creationId xmlns:a16="http://schemas.microsoft.com/office/drawing/2014/main" id="{144A8B69-FF81-4C0F-8A87-59990AEC69AC}"/>
              </a:ext>
            </a:extLst>
          </p:cNvPr>
          <p:cNvSpPr>
            <a:spLocks noChangeArrowheads="1"/>
          </p:cNvSpPr>
          <p:nvPr/>
        </p:nvSpPr>
        <p:spPr bwMode="auto">
          <a:xfrm>
            <a:off x="5791200" y="5242244"/>
            <a:ext cx="3200400" cy="108235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effectLst/>
                <a:ea typeface="inherit"/>
                <a:cs typeface="Calibri" panose="020F0502020204030204" pitchFamily="34" charset="0"/>
              </a:rPr>
              <a:t>Yann LeCun, July 8, 1960</a:t>
            </a:r>
            <a:r>
              <a:rPr kumimoji="0" lang="en-US" altLang="zh-CN" sz="1800" b="0" i="0" u="none" strike="noStrike" cap="none" normalizeH="0" baseline="0" dirty="0">
                <a:ln>
                  <a:noFill/>
                </a:ln>
                <a:effectLst/>
                <a:ea typeface="inherit"/>
                <a:cs typeface="Calibri" panose="020F0502020204030204" pitchFamily="34" charset="0"/>
              </a:rPr>
              <a:t>~</a:t>
            </a:r>
            <a:r>
              <a:rPr kumimoji="0" lang="zh-CN" altLang="zh-CN" sz="1800" b="0" i="0" u="none" strike="noStrike" cap="none" normalizeH="0" baseline="0" dirty="0">
                <a:ln>
                  <a:noFill/>
                </a:ln>
                <a:effectLst/>
                <a:ea typeface="inherit"/>
                <a:cs typeface="Calibri" panose="020F0502020204030204" pitchFamily="34" charset="0"/>
              </a:rPr>
              <a:t>, a French computer scientist, is currently a professor at New York University</a:t>
            </a:r>
            <a:r>
              <a:rPr kumimoji="0" lang="zh-CN" altLang="zh-CN" sz="1800" b="0" i="0" u="none" strike="noStrike" cap="none" normalizeH="0" baseline="0" dirty="0">
                <a:ln>
                  <a:noFill/>
                </a:ln>
                <a:effectLst/>
                <a:cs typeface="Calibri" panose="020F0502020204030204" pitchFamily="34" charset="0"/>
              </a:rPr>
              <a:t> </a:t>
            </a:r>
          </a:p>
        </p:txBody>
      </p:sp>
      <p:sp>
        <p:nvSpPr>
          <p:cNvPr id="9" name="Rectangle 2">
            <a:extLst>
              <a:ext uri="{FF2B5EF4-FFF2-40B4-BE49-F238E27FC236}">
                <a16:creationId xmlns:a16="http://schemas.microsoft.com/office/drawing/2014/main" id="{68405413-8486-4D7D-8D19-05FE2F28E799}"/>
              </a:ext>
            </a:extLst>
          </p:cNvPr>
          <p:cNvSpPr txBox="1">
            <a:spLocks noChangeArrowheads="1"/>
          </p:cNvSpPr>
          <p:nvPr/>
        </p:nvSpPr>
        <p:spPr bwMode="auto">
          <a:xfrm>
            <a:off x="657225"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dirty="0">
                <a:solidFill>
                  <a:schemeClr val="tx2"/>
                </a:solidFill>
                <a:latin typeface="Calibri" panose="020F0502020204030204" pitchFamily="34" charset="0"/>
                <a:ea typeface="宋体" panose="02010600030101010101" pitchFamily="2" charset="-122"/>
              </a:rPr>
              <a:t>A brief history about CV (in 1980s)</a:t>
            </a:r>
          </a:p>
        </p:txBody>
      </p:sp>
      <p:pic>
        <p:nvPicPr>
          <p:cNvPr id="4" name="B6D85E5B">
            <a:hlinkClick r:id="" action="ppaction://media"/>
            <a:extLst>
              <a:ext uri="{FF2B5EF4-FFF2-40B4-BE49-F238E27FC236}">
                <a16:creationId xmlns:a16="http://schemas.microsoft.com/office/drawing/2014/main" id="{E0D8BBC4-9C2B-4A80-9835-23651599144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1191" y="2034520"/>
            <a:ext cx="5384844" cy="3774609"/>
          </a:xfrm>
          <a:prstGeom prst="rect">
            <a:avLst/>
          </a:prstGeom>
        </p:spPr>
      </p:pic>
      <p:sp>
        <p:nvSpPr>
          <p:cNvPr id="12" name="文本框 11">
            <a:extLst>
              <a:ext uri="{FF2B5EF4-FFF2-40B4-BE49-F238E27FC236}">
                <a16:creationId xmlns:a16="http://schemas.microsoft.com/office/drawing/2014/main" id="{66E593E4-0F4A-4000-9CF4-A6565D213420}"/>
              </a:ext>
            </a:extLst>
          </p:cNvPr>
          <p:cNvSpPr txBox="1"/>
          <p:nvPr/>
        </p:nvSpPr>
        <p:spPr>
          <a:xfrm>
            <a:off x="152400" y="5818095"/>
            <a:ext cx="5029200" cy="584775"/>
          </a:xfrm>
          <a:prstGeom prst="rect">
            <a:avLst/>
          </a:prstGeom>
          <a:noFill/>
        </p:spPr>
        <p:txBody>
          <a:bodyPr wrap="square">
            <a:spAutoFit/>
          </a:bodyPr>
          <a:lstStyle/>
          <a:p>
            <a:pPr algn="just"/>
            <a:r>
              <a:rPr lang="en-US" altLang="zh-CN" sz="1600" dirty="0">
                <a:cs typeface="Calibri" panose="020F0502020204030204" pitchFamily="34" charset="0"/>
              </a:rPr>
              <a:t>A demo from 1993 of 33-year-old Yann </a:t>
            </a:r>
            <a:r>
              <a:rPr lang="en-US" altLang="zh-CN" sz="1600" dirty="0" err="1">
                <a:cs typeface="Calibri" panose="020F0502020204030204" pitchFamily="34" charset="0"/>
              </a:rPr>
              <a:t>LeCun</a:t>
            </a:r>
            <a:r>
              <a:rPr lang="en-US" altLang="zh-CN" sz="1600" dirty="0">
                <a:cs typeface="Calibri" panose="020F0502020204030204" pitchFamily="34" charset="0"/>
              </a:rPr>
              <a:t> showing off the world's first convolutional network for text recognition</a:t>
            </a:r>
            <a:endParaRPr lang="zh-CN" altLang="en-US" sz="1600" dirty="0">
              <a:cs typeface="Calibri" panose="020F0502020204030204" pitchFamily="34" charset="0"/>
            </a:endParaRPr>
          </a:p>
        </p:txBody>
      </p:sp>
    </p:spTree>
    <p:extLst>
      <p:ext uri="{BB962C8B-B14F-4D97-AF65-F5344CB8AC3E}">
        <p14:creationId xmlns:p14="http://schemas.microsoft.com/office/powerpoint/2010/main" val="47346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3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txBox="1">
            <a:spLocks noChangeArrowheads="1"/>
          </p:cNvSpPr>
          <p:nvPr/>
        </p:nvSpPr>
        <p:spPr bwMode="auto">
          <a:xfrm>
            <a:off x="141931" y="838200"/>
            <a:ext cx="88693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lgn="just"/>
            <a:r>
              <a:rPr lang="en-US" altLang="zh-CN" sz="2200" dirty="0">
                <a:latin typeface="Calibri" panose="020F0502020204030204" pitchFamily="34" charset="0"/>
                <a:ea typeface="MS Gothic" panose="020B0609070205080204" pitchFamily="49" charset="-128"/>
              </a:rPr>
              <a:t>CVPR (IEEE International Conference on Computer Vision and Patter Recognition) was founded in 1983</a:t>
            </a:r>
          </a:p>
          <a:p>
            <a:pPr lvl="1" algn="just"/>
            <a:endParaRPr lang="en-US" altLang="zh-CN" sz="2200" dirty="0">
              <a:latin typeface="Calibri" panose="020F0502020204030204" pitchFamily="34" charset="0"/>
              <a:ea typeface="MS Gothic" panose="020B0609070205080204" pitchFamily="49" charset="-128"/>
            </a:endParaRPr>
          </a:p>
          <a:p>
            <a:pPr lvl="1" algn="just"/>
            <a:endParaRPr lang="en-US" altLang="zh-CN" sz="2200" dirty="0">
              <a:latin typeface="Calibri" panose="020F0502020204030204" pitchFamily="34" charset="0"/>
              <a:ea typeface="MS Gothic" panose="020B0609070205080204" pitchFamily="49" charset="-128"/>
            </a:endParaRPr>
          </a:p>
          <a:p>
            <a:pPr lvl="1" algn="just"/>
            <a:endParaRPr lang="en-US" altLang="zh-CN" sz="2200" dirty="0">
              <a:latin typeface="Calibri" panose="020F0502020204030204" pitchFamily="34" charset="0"/>
              <a:ea typeface="MS Gothic" panose="020B0609070205080204" pitchFamily="49" charset="-128"/>
            </a:endParaRPr>
          </a:p>
          <a:p>
            <a:pPr lvl="1" algn="just"/>
            <a:endParaRPr lang="en-US" altLang="zh-CN" sz="2200" dirty="0">
              <a:latin typeface="Calibri" panose="020F0502020204030204" pitchFamily="34" charset="0"/>
              <a:ea typeface="MS Gothic" panose="020B0609070205080204" pitchFamily="49" charset="-128"/>
            </a:endParaRPr>
          </a:p>
          <a:p>
            <a:pPr lvl="1" algn="just"/>
            <a:endParaRPr lang="en-US" altLang="zh-CN" sz="2200" dirty="0">
              <a:latin typeface="Calibri" panose="020F0502020204030204" pitchFamily="34" charset="0"/>
              <a:ea typeface="MS Gothic" panose="020B0609070205080204" pitchFamily="49" charset="-128"/>
            </a:endParaRPr>
          </a:p>
          <a:p>
            <a:pPr lvl="1" algn="just"/>
            <a:r>
              <a:rPr lang="en-US" altLang="zh-CN" sz="2200" dirty="0">
                <a:latin typeface="Calibri" panose="020F0502020204030204" pitchFamily="34" charset="0"/>
                <a:ea typeface="MS Gothic" panose="020B0609070205080204" pitchFamily="49" charset="-128"/>
              </a:rPr>
              <a:t>ICCV (IEEE International Conference on Computer Vision) was founded in 1987</a:t>
            </a:r>
          </a:p>
        </p:txBody>
      </p:sp>
      <p:sp>
        <p:nvSpPr>
          <p:cNvPr id="9" name="Rectangle 2">
            <a:extLst>
              <a:ext uri="{FF2B5EF4-FFF2-40B4-BE49-F238E27FC236}">
                <a16:creationId xmlns:a16="http://schemas.microsoft.com/office/drawing/2014/main" id="{68405413-8486-4D7D-8D19-05FE2F28E799}"/>
              </a:ext>
            </a:extLst>
          </p:cNvPr>
          <p:cNvSpPr txBox="1">
            <a:spLocks noChangeArrowheads="1"/>
          </p:cNvSpPr>
          <p:nvPr/>
        </p:nvSpPr>
        <p:spPr bwMode="auto">
          <a:xfrm>
            <a:off x="657225"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dirty="0">
                <a:solidFill>
                  <a:schemeClr val="tx2"/>
                </a:solidFill>
                <a:latin typeface="Calibri" panose="020F0502020204030204" pitchFamily="34" charset="0"/>
                <a:ea typeface="宋体" panose="02010600030101010101" pitchFamily="2" charset="-122"/>
              </a:rPr>
              <a:t>A brief history about CV (in 1980s)</a:t>
            </a:r>
          </a:p>
        </p:txBody>
      </p:sp>
      <p:pic>
        <p:nvPicPr>
          <p:cNvPr id="2050" name="Picture 2" descr="Paper accepted for CVPR 2020 | Max Planck Institute for Intelligent Systems">
            <a:extLst>
              <a:ext uri="{FF2B5EF4-FFF2-40B4-BE49-F238E27FC236}">
                <a16:creationId xmlns:a16="http://schemas.microsoft.com/office/drawing/2014/main" id="{A2FDC618-344B-4D36-8E24-6336B7448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81150"/>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cueil - International Conference on Computer Vision - October 2-6, 2023 -  Paris - France - ICCV2023">
            <a:extLst>
              <a:ext uri="{FF2B5EF4-FFF2-40B4-BE49-F238E27FC236}">
                <a16:creationId xmlns:a16="http://schemas.microsoft.com/office/drawing/2014/main" id="{6E4054D9-0F45-493E-96A6-85F34A65F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4791075"/>
            <a:ext cx="354330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000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txBox="1">
            <a:spLocks noChangeArrowheads="1"/>
          </p:cNvSpPr>
          <p:nvPr/>
        </p:nvSpPr>
        <p:spPr bwMode="auto">
          <a:xfrm>
            <a:off x="141931" y="838200"/>
            <a:ext cx="8869362"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lgn="just"/>
            <a:r>
              <a:rPr lang="en-US" altLang="zh-CN" sz="2200" dirty="0">
                <a:latin typeface="Calibri" panose="020F0502020204030204" pitchFamily="34" charset="0"/>
                <a:ea typeface="MS Gothic" panose="020B0609070205080204" pitchFamily="49" charset="-128"/>
              </a:rPr>
              <a:t>In 1999, David Lowe invented SIFT (scale invariant feature transform)</a:t>
            </a:r>
          </a:p>
          <a:p>
            <a:pPr lvl="1" algn="just"/>
            <a:r>
              <a:rPr lang="en-US" altLang="zh-CN" sz="2200" dirty="0">
                <a:latin typeface="Calibri" panose="020F0502020204030204" pitchFamily="34" charset="0"/>
                <a:ea typeface="MS Gothic" panose="020B0609070205080204" pitchFamily="49" charset="-128"/>
              </a:rPr>
              <a:t>In 1999, </a:t>
            </a:r>
            <a:r>
              <a:rPr lang="en-US" altLang="zh-CN" sz="2200" dirty="0" err="1">
                <a:latin typeface="Calibri" panose="020F0502020204030204" pitchFamily="34" charset="0"/>
                <a:ea typeface="MS Gothic" panose="020B0609070205080204" pitchFamily="49" charset="-128"/>
              </a:rPr>
              <a:t>Zhengyou</a:t>
            </a:r>
            <a:r>
              <a:rPr lang="en-US" altLang="zh-CN" sz="2200" dirty="0">
                <a:latin typeface="Calibri" panose="020F0502020204030204" pitchFamily="34" charset="0"/>
                <a:ea typeface="MS Gothic" panose="020B0609070205080204" pitchFamily="49" charset="-128"/>
              </a:rPr>
              <a:t> Zhang, a Chinese researcher in Microsoft, invented the camara calibration algorithm using planar calibration patterns</a:t>
            </a:r>
          </a:p>
          <a:p>
            <a:pPr lvl="1" algn="just"/>
            <a:r>
              <a:rPr lang="en-US" altLang="zh-CN" sz="2200" dirty="0">
                <a:latin typeface="Calibri" panose="020F0502020204030204" pitchFamily="34" charset="0"/>
                <a:ea typeface="MS Gothic" panose="020B0609070205080204" pitchFamily="49" charset="-128"/>
              </a:rPr>
              <a:t>In 2001, Paul Viola and Michael Johns invented </a:t>
            </a:r>
            <a:r>
              <a:rPr lang="en-US" altLang="zh-CN" sz="2200" dirty="0" err="1">
                <a:latin typeface="Calibri" panose="020F0502020204030204" pitchFamily="34" charset="0"/>
                <a:ea typeface="MS Gothic" panose="020B0609070205080204" pitchFamily="49" charset="-128"/>
              </a:rPr>
              <a:t>Adaboost+Haar</a:t>
            </a:r>
            <a:r>
              <a:rPr lang="en-US" altLang="zh-CN" sz="2200" dirty="0">
                <a:latin typeface="Calibri" panose="020F0502020204030204" pitchFamily="34" charset="0"/>
                <a:ea typeface="MS Gothic" panose="020B0609070205080204" pitchFamily="49" charset="-128"/>
              </a:rPr>
              <a:t> features based real-time face detection algorithm</a:t>
            </a:r>
          </a:p>
          <a:p>
            <a:pPr lvl="1" algn="just"/>
            <a:r>
              <a:rPr lang="en-US" altLang="zh-CN" sz="2200" dirty="0">
                <a:latin typeface="Calibri" panose="020F0502020204030204" pitchFamily="34" charset="0"/>
                <a:ea typeface="MS Gothic" panose="020B0609070205080204" pitchFamily="49" charset="-128"/>
              </a:rPr>
              <a:t>In 2000, Richard Hartley (University of Queensland, Australia) and Andrew Zisserman (Oxford University, Britain) published their famous textbook “Multiple View Geometry in Computer Vision”</a:t>
            </a:r>
          </a:p>
          <a:p>
            <a:pPr marL="457200" lvl="1" indent="0" algn="just">
              <a:buNone/>
            </a:pPr>
            <a:endParaRPr lang="en-US" altLang="zh-CN" sz="2200" dirty="0">
              <a:latin typeface="Calibri" panose="020F0502020204030204" pitchFamily="34" charset="0"/>
              <a:ea typeface="MS Gothic" panose="020B0609070205080204" pitchFamily="49" charset="-128"/>
            </a:endParaRPr>
          </a:p>
        </p:txBody>
      </p:sp>
      <p:sp>
        <p:nvSpPr>
          <p:cNvPr id="9" name="Rectangle 2">
            <a:extLst>
              <a:ext uri="{FF2B5EF4-FFF2-40B4-BE49-F238E27FC236}">
                <a16:creationId xmlns:a16="http://schemas.microsoft.com/office/drawing/2014/main" id="{68405413-8486-4D7D-8D19-05FE2F28E799}"/>
              </a:ext>
            </a:extLst>
          </p:cNvPr>
          <p:cNvSpPr txBox="1">
            <a:spLocks noChangeArrowheads="1"/>
          </p:cNvSpPr>
          <p:nvPr/>
        </p:nvSpPr>
        <p:spPr bwMode="auto">
          <a:xfrm>
            <a:off x="657225" y="152400"/>
            <a:ext cx="834484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dirty="0">
                <a:solidFill>
                  <a:schemeClr val="tx2"/>
                </a:solidFill>
                <a:latin typeface="Calibri" panose="020F0502020204030204" pitchFamily="34" charset="0"/>
                <a:ea typeface="宋体" panose="02010600030101010101" pitchFamily="2" charset="-122"/>
              </a:rPr>
              <a:t>A brief history about CV (from 1990 to and 2010)</a:t>
            </a:r>
          </a:p>
        </p:txBody>
      </p:sp>
      <p:pic>
        <p:nvPicPr>
          <p:cNvPr id="8" name="图片 7">
            <a:extLst>
              <a:ext uri="{FF2B5EF4-FFF2-40B4-BE49-F238E27FC236}">
                <a16:creationId xmlns:a16="http://schemas.microsoft.com/office/drawing/2014/main" id="{71969DF0-1EDE-4F6C-A573-3569A5911F9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0600" y="3962400"/>
            <a:ext cx="1905000" cy="1905000"/>
          </a:xfrm>
          <a:prstGeom prst="rect">
            <a:avLst/>
          </a:prstGeom>
          <a:noFill/>
          <a:ln>
            <a:noFill/>
          </a:ln>
        </p:spPr>
      </p:pic>
      <p:pic>
        <p:nvPicPr>
          <p:cNvPr id="10" name="图片 9" descr="Andrew Zisserman">
            <a:extLst>
              <a:ext uri="{FF2B5EF4-FFF2-40B4-BE49-F238E27FC236}">
                <a16:creationId xmlns:a16="http://schemas.microsoft.com/office/drawing/2014/main" id="{CE8BE58C-6CB5-4B06-908D-3EF717CC958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962400"/>
            <a:ext cx="1945640" cy="1905000"/>
          </a:xfrm>
          <a:prstGeom prst="rect">
            <a:avLst/>
          </a:prstGeom>
          <a:noFill/>
          <a:ln>
            <a:noFill/>
          </a:ln>
        </p:spPr>
      </p:pic>
      <p:pic>
        <p:nvPicPr>
          <p:cNvPr id="7" name="图片 6">
            <a:extLst>
              <a:ext uri="{FF2B5EF4-FFF2-40B4-BE49-F238E27FC236}">
                <a16:creationId xmlns:a16="http://schemas.microsoft.com/office/drawing/2014/main" id="{888BFD93-DB51-4D3F-8439-BC02BC0E00FC}"/>
              </a:ext>
            </a:extLst>
          </p:cNvPr>
          <p:cNvPicPr>
            <a:picLocks noChangeAspect="1"/>
          </p:cNvPicPr>
          <p:nvPr/>
        </p:nvPicPr>
        <p:blipFill>
          <a:blip r:embed="rId5"/>
          <a:stretch>
            <a:fillRect/>
          </a:stretch>
        </p:blipFill>
        <p:spPr>
          <a:xfrm>
            <a:off x="5181600" y="3962400"/>
            <a:ext cx="1327518" cy="1905000"/>
          </a:xfrm>
          <a:prstGeom prst="rect">
            <a:avLst/>
          </a:prstGeom>
        </p:spPr>
      </p:pic>
      <p:sp>
        <p:nvSpPr>
          <p:cNvPr id="12" name="Rectangle 2">
            <a:extLst>
              <a:ext uri="{FF2B5EF4-FFF2-40B4-BE49-F238E27FC236}">
                <a16:creationId xmlns:a16="http://schemas.microsoft.com/office/drawing/2014/main" id="{6502E47A-10D4-400F-A3A5-82F28CEADC5E}"/>
              </a:ext>
            </a:extLst>
          </p:cNvPr>
          <p:cNvSpPr>
            <a:spLocks noChangeArrowheads="1"/>
          </p:cNvSpPr>
          <p:nvPr/>
        </p:nvSpPr>
        <p:spPr bwMode="auto">
          <a:xfrm>
            <a:off x="2195513" y="6015147"/>
            <a:ext cx="3976688"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a:ln>
                  <a:noFill/>
                </a:ln>
                <a:effectLst/>
                <a:cs typeface="Calibri" panose="020F0502020204030204" pitchFamily="34" charset="0"/>
              </a:rPr>
              <a:t>Richard, Andrew, and their famous book</a:t>
            </a:r>
            <a:endParaRPr kumimoji="0" lang="zh-CN" altLang="zh-CN" sz="1800" b="0" i="0" u="none" strike="noStrike" cap="none" normalizeH="0" baseline="0" dirty="0">
              <a:ln>
                <a:noFill/>
              </a:ln>
              <a:effectLst/>
              <a:cs typeface="Calibri" panose="020F0502020204030204" pitchFamily="34" charset="0"/>
            </a:endParaRPr>
          </a:p>
        </p:txBody>
      </p:sp>
    </p:spTree>
    <p:extLst>
      <p:ext uri="{BB962C8B-B14F-4D97-AF65-F5344CB8AC3E}">
        <p14:creationId xmlns:p14="http://schemas.microsoft.com/office/powerpoint/2010/main" val="2752747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txBox="1">
            <a:spLocks noChangeArrowheads="1"/>
          </p:cNvSpPr>
          <p:nvPr/>
        </p:nvSpPr>
        <p:spPr bwMode="auto">
          <a:xfrm>
            <a:off x="141931" y="838200"/>
            <a:ext cx="88693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lgn="just"/>
            <a:r>
              <a:rPr lang="en-US" altLang="zh-CN" sz="2200" dirty="0">
                <a:latin typeface="Calibri" panose="020F0502020204030204" pitchFamily="34" charset="0"/>
                <a:ea typeface="MS Gothic" panose="020B0609070205080204" pitchFamily="49" charset="-128"/>
              </a:rPr>
              <a:t>In 2009, Li Fei-</a:t>
            </a:r>
            <a:r>
              <a:rPr lang="en-US" altLang="zh-CN" sz="2200" dirty="0" err="1">
                <a:latin typeface="Calibri" panose="020F0502020204030204" pitchFamily="34" charset="0"/>
                <a:ea typeface="MS Gothic" panose="020B0609070205080204" pitchFamily="49" charset="-128"/>
              </a:rPr>
              <a:t>fei</a:t>
            </a:r>
            <a:r>
              <a:rPr lang="en-US" altLang="zh-CN" sz="2200" dirty="0">
                <a:latin typeface="Calibri" panose="020F0502020204030204" pitchFamily="34" charset="0"/>
                <a:ea typeface="MS Gothic" panose="020B0609070205080204" pitchFamily="49" charset="-128"/>
              </a:rPr>
              <a:t> (Stanford University, USA) released the ImageNet dataset which is a large-scale dataset for benchmarking image classification and object detection algorithms</a:t>
            </a:r>
          </a:p>
          <a:p>
            <a:pPr lvl="1" algn="just"/>
            <a:endParaRPr lang="en-US" altLang="zh-CN" sz="2200" dirty="0">
              <a:latin typeface="Calibri" panose="020F0502020204030204" pitchFamily="34" charset="0"/>
              <a:ea typeface="MS Gothic" panose="020B0609070205080204" pitchFamily="49" charset="-128"/>
            </a:endParaRPr>
          </a:p>
        </p:txBody>
      </p:sp>
      <p:sp>
        <p:nvSpPr>
          <p:cNvPr id="9" name="Rectangle 2">
            <a:extLst>
              <a:ext uri="{FF2B5EF4-FFF2-40B4-BE49-F238E27FC236}">
                <a16:creationId xmlns:a16="http://schemas.microsoft.com/office/drawing/2014/main" id="{68405413-8486-4D7D-8D19-05FE2F28E799}"/>
              </a:ext>
            </a:extLst>
          </p:cNvPr>
          <p:cNvSpPr txBox="1">
            <a:spLocks noChangeArrowheads="1"/>
          </p:cNvSpPr>
          <p:nvPr/>
        </p:nvSpPr>
        <p:spPr bwMode="auto">
          <a:xfrm>
            <a:off x="657225" y="152400"/>
            <a:ext cx="834484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dirty="0">
                <a:solidFill>
                  <a:schemeClr val="tx2"/>
                </a:solidFill>
                <a:latin typeface="Calibri" panose="020F0502020204030204" pitchFamily="34" charset="0"/>
                <a:ea typeface="宋体" panose="02010600030101010101" pitchFamily="2" charset="-122"/>
              </a:rPr>
              <a:t>A brief history about CV (from 1990 to and 2010)</a:t>
            </a:r>
          </a:p>
        </p:txBody>
      </p:sp>
      <p:pic>
        <p:nvPicPr>
          <p:cNvPr id="4098" name="Picture 2" descr="Fei-Fei Li">
            <a:extLst>
              <a:ext uri="{FF2B5EF4-FFF2-40B4-BE49-F238E27FC236}">
                <a16:creationId xmlns:a16="http://schemas.microsoft.com/office/drawing/2014/main" id="{ED7E38CD-74C2-4E2A-AAB1-1B39AFEB1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78" y="2389006"/>
            <a:ext cx="3200400" cy="32004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EC2286A-60A0-4260-AE65-BE5165C0B4FE}"/>
              </a:ext>
            </a:extLst>
          </p:cNvPr>
          <p:cNvSpPr txBox="1"/>
          <p:nvPr/>
        </p:nvSpPr>
        <p:spPr>
          <a:xfrm>
            <a:off x="3733800" y="3558081"/>
            <a:ext cx="4953000" cy="2031325"/>
          </a:xfrm>
          <a:prstGeom prst="rect">
            <a:avLst/>
          </a:prstGeom>
          <a:noFill/>
        </p:spPr>
        <p:txBody>
          <a:bodyPr wrap="square">
            <a:spAutoFit/>
          </a:bodyPr>
          <a:lstStyle/>
          <a:p>
            <a:pPr algn="just"/>
            <a:r>
              <a:rPr lang="en-US" altLang="zh-CN" sz="1800" dirty="0"/>
              <a:t>Li Fei-Fei, a professor of Stanford University. Li was born in Beijing, China in 1976 and grew up in Chengdu. When she was 12, her father moved to the US; when she was 15, she and her mother joined him in Parsippany-Troy Hills, New Jersey. Dr. Li is an elected Member of the National Academy of Engineering (NAE), USA</a:t>
            </a:r>
            <a:endParaRPr lang="zh-CN" altLang="en-US" sz="1800" dirty="0"/>
          </a:p>
        </p:txBody>
      </p:sp>
    </p:spTree>
    <p:extLst>
      <p:ext uri="{BB962C8B-B14F-4D97-AF65-F5344CB8AC3E}">
        <p14:creationId xmlns:p14="http://schemas.microsoft.com/office/powerpoint/2010/main" val="1458781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txBox="1">
            <a:spLocks noChangeArrowheads="1"/>
          </p:cNvSpPr>
          <p:nvPr/>
        </p:nvSpPr>
        <p:spPr bwMode="auto">
          <a:xfrm>
            <a:off x="141931" y="838200"/>
            <a:ext cx="886936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lgn="just"/>
            <a:r>
              <a:rPr lang="en-US" altLang="zh-CN" sz="2200" dirty="0">
                <a:latin typeface="Calibri" panose="020F0502020204030204" pitchFamily="34" charset="0"/>
                <a:ea typeface="MS Gothic" panose="020B0609070205080204" pitchFamily="49" charset="-128"/>
              </a:rPr>
              <a:t>In 2012, Alex </a:t>
            </a:r>
            <a:r>
              <a:rPr lang="en-US" altLang="zh-CN" sz="2200" dirty="0" err="1">
                <a:latin typeface="Calibri" panose="020F0502020204030204" pitchFamily="34" charset="0"/>
                <a:ea typeface="MS Gothic" panose="020B0609070205080204" pitchFamily="49" charset="-128"/>
              </a:rPr>
              <a:t>Krizhevsky</a:t>
            </a:r>
            <a:r>
              <a:rPr lang="en-US" altLang="zh-CN" sz="2200" dirty="0">
                <a:latin typeface="Calibri" panose="020F0502020204030204" pitchFamily="34" charset="0"/>
                <a:ea typeface="MS Gothic" panose="020B0609070205080204" pitchFamily="49" charset="-128"/>
              </a:rPr>
              <a:t> (Toronto University, Canada) </a:t>
            </a:r>
            <a:r>
              <a:rPr lang="en-US" altLang="zh-CN" sz="2200" i="1" dirty="0">
                <a:latin typeface="Calibri" panose="020F0502020204030204" pitchFamily="34" charset="0"/>
                <a:ea typeface="MS Gothic" panose="020B0609070205080204" pitchFamily="49" charset="-128"/>
              </a:rPr>
              <a:t>et al</a:t>
            </a:r>
            <a:r>
              <a:rPr lang="en-US" altLang="zh-CN" sz="2200" dirty="0">
                <a:latin typeface="Calibri" panose="020F0502020204030204" pitchFamily="34" charset="0"/>
                <a:ea typeface="MS Gothic" panose="020B0609070205080204" pitchFamily="49" charset="-128"/>
              </a:rPr>
              <a:t>. built the first deep CNN and won the ILSVRC challenge of that year. The year 2012 has been deemed as the starting year of the deep learning era</a:t>
            </a:r>
          </a:p>
          <a:p>
            <a:pPr lvl="1" algn="just"/>
            <a:r>
              <a:rPr lang="en-US" altLang="zh-CN" sz="2200" dirty="0">
                <a:latin typeface="Calibri" panose="020F0502020204030204" pitchFamily="34" charset="0"/>
                <a:ea typeface="MS Gothic" panose="020B0609070205080204" pitchFamily="49" charset="-128"/>
              </a:rPr>
              <a:t>In 2016, </a:t>
            </a:r>
            <a:r>
              <a:rPr lang="en-US" altLang="zh-CN" sz="2200" dirty="0" err="1">
                <a:latin typeface="Calibri" panose="020F0502020204030204" pitchFamily="34" charset="0"/>
                <a:ea typeface="MS Gothic" panose="020B0609070205080204" pitchFamily="49" charset="-128"/>
              </a:rPr>
              <a:t>Kaiming</a:t>
            </a:r>
            <a:r>
              <a:rPr lang="en-US" altLang="zh-CN" sz="2200" dirty="0">
                <a:latin typeface="Calibri" panose="020F0502020204030204" pitchFamily="34" charset="0"/>
                <a:ea typeface="MS Gothic" panose="020B0609070205080204" pitchFamily="49" charset="-128"/>
              </a:rPr>
              <a:t> He, Jian Sun et al. invented the </a:t>
            </a:r>
            <a:r>
              <a:rPr lang="en-US" altLang="zh-CN" sz="2200" dirty="0" err="1">
                <a:latin typeface="Calibri" panose="020F0502020204030204" pitchFamily="34" charset="0"/>
                <a:ea typeface="MS Gothic" panose="020B0609070205080204" pitchFamily="49" charset="-128"/>
              </a:rPr>
              <a:t>ResNet</a:t>
            </a:r>
            <a:r>
              <a:rPr lang="en-US" altLang="zh-CN" sz="2200" dirty="0">
                <a:latin typeface="Calibri" panose="020F0502020204030204" pitchFamily="34" charset="0"/>
                <a:ea typeface="MS Gothic" panose="020B0609070205080204" pitchFamily="49" charset="-128"/>
              </a:rPr>
              <a:t>, which is now the basic module of almost all the modern network architectures</a:t>
            </a:r>
          </a:p>
          <a:p>
            <a:pPr lvl="1" algn="just"/>
            <a:endParaRPr lang="en-US" altLang="zh-CN" sz="2200" dirty="0">
              <a:latin typeface="Calibri" panose="020F0502020204030204" pitchFamily="34" charset="0"/>
              <a:ea typeface="MS Gothic" panose="020B0609070205080204" pitchFamily="49" charset="-128"/>
            </a:endParaRPr>
          </a:p>
        </p:txBody>
      </p:sp>
      <p:sp>
        <p:nvSpPr>
          <p:cNvPr id="9" name="Rectangle 2">
            <a:extLst>
              <a:ext uri="{FF2B5EF4-FFF2-40B4-BE49-F238E27FC236}">
                <a16:creationId xmlns:a16="http://schemas.microsoft.com/office/drawing/2014/main" id="{68405413-8486-4D7D-8D19-05FE2F28E799}"/>
              </a:ext>
            </a:extLst>
          </p:cNvPr>
          <p:cNvSpPr txBox="1">
            <a:spLocks noChangeArrowheads="1"/>
          </p:cNvSpPr>
          <p:nvPr/>
        </p:nvSpPr>
        <p:spPr bwMode="auto">
          <a:xfrm>
            <a:off x="657225" y="152400"/>
            <a:ext cx="834484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dirty="0">
                <a:solidFill>
                  <a:schemeClr val="tx2"/>
                </a:solidFill>
                <a:latin typeface="Calibri" panose="020F0502020204030204" pitchFamily="34" charset="0"/>
                <a:ea typeface="宋体" panose="02010600030101010101" pitchFamily="2" charset="-122"/>
              </a:rPr>
              <a:t>A brief history about CV (Since 2010s)</a:t>
            </a:r>
          </a:p>
        </p:txBody>
      </p:sp>
      <p:pic>
        <p:nvPicPr>
          <p:cNvPr id="6146" name="Picture 2" descr="何恺明（右）与导师汤晓鸥教授（左）">
            <a:extLst>
              <a:ext uri="{FF2B5EF4-FFF2-40B4-BE49-F238E27FC236}">
                <a16:creationId xmlns:a16="http://schemas.microsoft.com/office/drawing/2014/main" id="{8F417383-7164-4F09-B3E1-4B202160FA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869" y="2743200"/>
            <a:ext cx="3647131" cy="273534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CBC4A2D-0648-44C7-AA6A-566F6E6C4E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1852" y="2743200"/>
            <a:ext cx="2735348" cy="273534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6FB8A9C2-9056-41F1-8259-1B531DC9A67A}"/>
              </a:ext>
            </a:extLst>
          </p:cNvPr>
          <p:cNvSpPr txBox="1"/>
          <p:nvPr/>
        </p:nvSpPr>
        <p:spPr>
          <a:xfrm>
            <a:off x="652743" y="5650468"/>
            <a:ext cx="4300257" cy="369332"/>
          </a:xfrm>
          <a:prstGeom prst="rect">
            <a:avLst/>
          </a:prstGeom>
          <a:noFill/>
        </p:spPr>
        <p:txBody>
          <a:bodyPr wrap="square">
            <a:spAutoFit/>
          </a:bodyPr>
          <a:lstStyle/>
          <a:p>
            <a:pPr algn="just"/>
            <a:r>
              <a:rPr lang="en-US" altLang="zh-CN" sz="1800" dirty="0" err="1"/>
              <a:t>Xiaoou</a:t>
            </a:r>
            <a:r>
              <a:rPr lang="en-US" altLang="zh-CN" sz="1800" dirty="0"/>
              <a:t> Tang and </a:t>
            </a:r>
            <a:r>
              <a:rPr lang="en-US" altLang="zh-CN" sz="1800" dirty="0" err="1"/>
              <a:t>Kaiming</a:t>
            </a:r>
            <a:r>
              <a:rPr lang="en-US" altLang="zh-CN" sz="1800" dirty="0"/>
              <a:t> He, in CUHK, 2009</a:t>
            </a:r>
            <a:endParaRPr lang="zh-CN" altLang="en-US" sz="1800" dirty="0"/>
          </a:p>
        </p:txBody>
      </p:sp>
      <p:sp>
        <p:nvSpPr>
          <p:cNvPr id="11" name="文本框 10">
            <a:extLst>
              <a:ext uri="{FF2B5EF4-FFF2-40B4-BE49-F238E27FC236}">
                <a16:creationId xmlns:a16="http://schemas.microsoft.com/office/drawing/2014/main" id="{0B60C915-DD61-46D0-B06A-7D7B5ADCFD59}"/>
              </a:ext>
            </a:extLst>
          </p:cNvPr>
          <p:cNvSpPr txBox="1"/>
          <p:nvPr/>
        </p:nvSpPr>
        <p:spPr>
          <a:xfrm>
            <a:off x="5105401" y="5562600"/>
            <a:ext cx="3744269" cy="646331"/>
          </a:xfrm>
          <a:prstGeom prst="rect">
            <a:avLst/>
          </a:prstGeom>
          <a:noFill/>
        </p:spPr>
        <p:txBody>
          <a:bodyPr wrap="square">
            <a:spAutoFit/>
          </a:bodyPr>
          <a:lstStyle/>
          <a:p>
            <a:pPr algn="just"/>
            <a:r>
              <a:rPr lang="en-US" altLang="zh-CN" sz="1800" dirty="0" err="1"/>
              <a:t>Kaiming</a:t>
            </a:r>
            <a:r>
              <a:rPr lang="en-US" altLang="zh-CN" sz="1800" dirty="0"/>
              <a:t> joined EECS, MIT as a faculty member in 2024</a:t>
            </a:r>
            <a:endParaRPr lang="zh-CN" altLang="en-US" sz="1800" dirty="0"/>
          </a:p>
        </p:txBody>
      </p:sp>
    </p:spTree>
    <p:extLst>
      <p:ext uri="{BB962C8B-B14F-4D97-AF65-F5344CB8AC3E}">
        <p14:creationId xmlns:p14="http://schemas.microsoft.com/office/powerpoint/2010/main" val="89677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txBox="1">
            <a:spLocks noChangeArrowheads="1"/>
          </p:cNvSpPr>
          <p:nvPr/>
        </p:nvSpPr>
        <p:spPr bwMode="auto">
          <a:xfrm>
            <a:off x="141931" y="838200"/>
            <a:ext cx="8869362"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lgn="just"/>
            <a:r>
              <a:rPr lang="en-US" altLang="zh-CN" sz="2200" dirty="0">
                <a:latin typeface="Calibri" panose="020F0502020204030204" pitchFamily="34" charset="0"/>
                <a:ea typeface="MS Gothic" panose="020B0609070205080204" pitchFamily="49" charset="-128"/>
              </a:rPr>
              <a:t>In 2014, Ian Goodfellow (Montreal University, Canada) et al. proposed Generative Adversarial Networks, which is now widely used for self-supervised learning</a:t>
            </a:r>
          </a:p>
          <a:p>
            <a:pPr lvl="1" algn="just"/>
            <a:r>
              <a:rPr lang="en-US" altLang="zh-CN" sz="2200" dirty="0">
                <a:latin typeface="Calibri" panose="020F0502020204030204" pitchFamily="34" charset="0"/>
                <a:ea typeface="MS Gothic" panose="020B0609070205080204" pitchFamily="49" charset="-128"/>
              </a:rPr>
              <a:t>In 2020, Ben Mildenhall (University of California, Berkeley, USA) et al. proposed </a:t>
            </a:r>
            <a:r>
              <a:rPr lang="en-US" altLang="zh-CN" sz="2200" dirty="0" err="1">
                <a:latin typeface="Calibri" panose="020F0502020204030204" pitchFamily="34" charset="0"/>
                <a:ea typeface="MS Gothic" panose="020B0609070205080204" pitchFamily="49" charset="-128"/>
              </a:rPr>
              <a:t>NeRF</a:t>
            </a:r>
            <a:r>
              <a:rPr lang="en-US" altLang="zh-CN" sz="2200" dirty="0">
                <a:latin typeface="Calibri" panose="020F0502020204030204" pitchFamily="34" charset="0"/>
                <a:ea typeface="MS Gothic" panose="020B0609070205080204" pitchFamily="49" charset="-128"/>
              </a:rPr>
              <a:t> (Neural radiance field) based rendering, which is now a new paradigm for image based reconstruction and rendering</a:t>
            </a:r>
          </a:p>
          <a:p>
            <a:pPr marL="457200" lvl="1" indent="0" algn="just">
              <a:buNone/>
            </a:pPr>
            <a:r>
              <a:rPr lang="en-US" altLang="zh-CN" sz="2200" dirty="0">
                <a:latin typeface="Calibri" panose="020F0502020204030204" pitchFamily="34" charset="0"/>
                <a:ea typeface="MS Gothic" panose="020B0609070205080204" pitchFamily="49" charset="-128"/>
              </a:rPr>
              <a:t> </a:t>
            </a:r>
          </a:p>
        </p:txBody>
      </p:sp>
      <p:sp>
        <p:nvSpPr>
          <p:cNvPr id="9" name="Rectangle 2">
            <a:extLst>
              <a:ext uri="{FF2B5EF4-FFF2-40B4-BE49-F238E27FC236}">
                <a16:creationId xmlns:a16="http://schemas.microsoft.com/office/drawing/2014/main" id="{68405413-8486-4D7D-8D19-05FE2F28E799}"/>
              </a:ext>
            </a:extLst>
          </p:cNvPr>
          <p:cNvSpPr txBox="1">
            <a:spLocks noChangeArrowheads="1"/>
          </p:cNvSpPr>
          <p:nvPr/>
        </p:nvSpPr>
        <p:spPr bwMode="auto">
          <a:xfrm>
            <a:off x="657225" y="152400"/>
            <a:ext cx="8344844"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dirty="0">
                <a:solidFill>
                  <a:schemeClr val="tx2"/>
                </a:solidFill>
                <a:latin typeface="Calibri" panose="020F0502020204030204" pitchFamily="34" charset="0"/>
                <a:ea typeface="宋体" panose="02010600030101010101" pitchFamily="2" charset="-122"/>
              </a:rPr>
              <a:t>A brief history about CV (Since 2010s)</a:t>
            </a:r>
          </a:p>
        </p:txBody>
      </p:sp>
      <p:pic>
        <p:nvPicPr>
          <p:cNvPr id="5122" name="Picture 2" descr="A neural radiance field rendering an image of an excavator in a 3d scene">
            <a:extLst>
              <a:ext uri="{FF2B5EF4-FFF2-40B4-BE49-F238E27FC236}">
                <a16:creationId xmlns:a16="http://schemas.microsoft.com/office/drawing/2014/main" id="{30B34D93-A7FE-496F-AF37-B5F427452E2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086100"/>
            <a:ext cx="5554134"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44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txBox="1">
            <a:spLocks noChangeArrowheads="1"/>
          </p:cNvSpPr>
          <p:nvPr/>
        </p:nvSpPr>
        <p:spPr bwMode="auto">
          <a:xfrm>
            <a:off x="669925"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Today</a:t>
            </a:r>
          </a:p>
        </p:txBody>
      </p:sp>
      <p:sp>
        <p:nvSpPr>
          <p:cNvPr id="57347" name="Rectangle 3"/>
          <p:cNvSpPr>
            <a:spLocks noChangeArrowheads="1"/>
          </p:cNvSpPr>
          <p:nvPr/>
        </p:nvSpPr>
        <p:spPr bwMode="auto">
          <a:xfrm>
            <a:off x="157163" y="1219200"/>
            <a:ext cx="79248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r>
              <a:rPr lang="en-US" altLang="zh-CN" sz="2600" dirty="0">
                <a:solidFill>
                  <a:schemeClr val="bg2"/>
                </a:solidFill>
                <a:latin typeface="Calibri" panose="020F0502020204030204" pitchFamily="34" charset="0"/>
                <a:ea typeface="Arial Unicode MS" panose="020B0604020202020204" pitchFamily="34" charset="-122"/>
                <a:cs typeface="Arial Unicode MS" panose="020B0604020202020204" pitchFamily="34" charset="-122"/>
              </a:rPr>
              <a:t>What is computer vision?</a:t>
            </a:r>
          </a:p>
          <a:p>
            <a:pPr lvl="1"/>
            <a:r>
              <a:rPr lang="en-US" altLang="zh-CN" sz="2600" dirty="0">
                <a:latin typeface="Calibri" panose="020F0502020204030204" pitchFamily="34" charset="0"/>
                <a:ea typeface="Arial Unicode MS" panose="020B0604020202020204" pitchFamily="34" charset="-122"/>
                <a:cs typeface="Arial Unicode MS" panose="020B0604020202020204" pitchFamily="34" charset="-122"/>
              </a:rPr>
              <a:t>Why do we need to study CV?</a:t>
            </a:r>
          </a:p>
          <a:p>
            <a:pPr lvl="1"/>
            <a:r>
              <a:rPr lang="en-US" altLang="zh-CN" sz="2600" dirty="0">
                <a:latin typeface="Calibri" panose="020F0502020204030204" pitchFamily="34" charset="0"/>
                <a:ea typeface="Arial Unicode MS" panose="020B0604020202020204" pitchFamily="34" charset="-122"/>
                <a:cs typeface="Arial Unicode MS" panose="020B0604020202020204" pitchFamily="34" charset="-122"/>
              </a:rPr>
              <a:t>Course overview</a:t>
            </a:r>
            <a:endParaRPr lang="en-US" altLang="zh-CN" dirty="0">
              <a:latin typeface="Calibri" panose="020F0502020204030204" pitchFamily="34" charset="0"/>
              <a:ea typeface="Arial Unicode MS" panose="020B0604020202020204" pitchFamily="34" charset="-122"/>
              <a:cs typeface="Arial Unicode MS" panose="020B0604020202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61" descr="cam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2862263"/>
            <a:ext cx="1320800" cy="152400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6563" name="Picture 67" descr="video-surveill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1488" y="2763838"/>
            <a:ext cx="1179512" cy="160020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6564" name="Picture 73" descr="040218_hmed_cellphones_1030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06463"/>
            <a:ext cx="2422525" cy="1798637"/>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6565" name="Picture 76" descr="Web_Camera_(Cam-821)"/>
          <p:cNvPicPr>
            <a:picLocks noChangeAspect="1" noChangeArrowheads="1"/>
          </p:cNvPicPr>
          <p:nvPr/>
        </p:nvPicPr>
        <p:blipFill>
          <a:blip r:embed="rId5">
            <a:extLst>
              <a:ext uri="{28A0092B-C50C-407E-A947-70E740481C1C}">
                <a14:useLocalDpi xmlns:a14="http://schemas.microsoft.com/office/drawing/2010/main" val="0"/>
              </a:ext>
            </a:extLst>
          </a:blip>
          <a:srcRect l="6667"/>
          <a:stretch>
            <a:fillRect/>
          </a:stretch>
        </p:blipFill>
        <p:spPr bwMode="auto">
          <a:xfrm>
            <a:off x="4975225" y="2686050"/>
            <a:ext cx="1179513" cy="1600200"/>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6566" name="Picture 78" descr="IMG_15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892175"/>
            <a:ext cx="2362200" cy="1774825"/>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6567" name="Picture 81" descr="lifecov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903288"/>
            <a:ext cx="1641475" cy="1763712"/>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6568" name="Picture 82" descr="camera_lar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43200" y="2828925"/>
            <a:ext cx="1447800" cy="1516063"/>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6569" name="Picture 83" descr="IMG_6008-cop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9950" y="4354513"/>
            <a:ext cx="3048000" cy="2016125"/>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6570" name="Picture 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9225" y="4446588"/>
            <a:ext cx="2246313" cy="1919287"/>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6571" name="Picture 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650" y="4513263"/>
            <a:ext cx="2438400" cy="1865312"/>
          </a:xfrm>
          <a:prstGeom prst="rect">
            <a:avLst/>
          </a:prstGeom>
          <a:noFill/>
          <a:ln w="31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6572" name="Text Box 3"/>
          <p:cNvSpPr txBox="1">
            <a:spLocks noChangeArrowheads="1"/>
          </p:cNvSpPr>
          <p:nvPr/>
        </p:nvSpPr>
        <p:spPr bwMode="auto">
          <a:xfrm>
            <a:off x="669925" y="120650"/>
            <a:ext cx="46783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3000">
                <a:latin typeface="Calibri" panose="020F0502020204030204" pitchFamily="34" charset="0"/>
                <a:ea typeface="宋体" panose="02010600030101010101" pitchFamily="2" charset="-122"/>
              </a:rPr>
              <a:t>Why study computer vision?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txBox="1">
            <a:spLocks noChangeArrowheads="1"/>
          </p:cNvSpPr>
          <p:nvPr/>
        </p:nvSpPr>
        <p:spPr bwMode="auto">
          <a:xfrm>
            <a:off x="685800"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MS Gothic" panose="020B0609070205080204" pitchFamily="49" charset="-128"/>
              </a:rPr>
              <a:t>Materials</a:t>
            </a:r>
          </a:p>
        </p:txBody>
      </p:sp>
      <p:sp>
        <p:nvSpPr>
          <p:cNvPr id="34819" name="Rectangle 3"/>
          <p:cNvSpPr txBox="1">
            <a:spLocks noChangeArrowheads="1"/>
          </p:cNvSpPr>
          <p:nvPr/>
        </p:nvSpPr>
        <p:spPr bwMode="auto">
          <a:xfrm>
            <a:off x="122238" y="1070044"/>
            <a:ext cx="8564562" cy="472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r>
              <a:rPr lang="en-US" altLang="zh-CN" sz="2400" dirty="0">
                <a:latin typeface="Calibri" panose="020F0502020204030204" pitchFamily="34" charset="0"/>
                <a:ea typeface="MS Gothic" panose="020B0609070205080204" pitchFamily="49" charset="-128"/>
              </a:rPr>
              <a:t>Major materials</a:t>
            </a:r>
          </a:p>
          <a:p>
            <a:pPr lvl="2">
              <a:buFontTx/>
              <a:buChar char="•"/>
            </a:pPr>
            <a:r>
              <a:rPr lang="en-US" altLang="zh-CN" dirty="0">
                <a:latin typeface="Calibri" panose="020F0502020204030204" pitchFamily="34" charset="0"/>
                <a:ea typeface="MS Gothic" panose="020B0609070205080204" pitchFamily="49" charset="-128"/>
              </a:rPr>
              <a:t>My slides</a:t>
            </a:r>
          </a:p>
          <a:p>
            <a:pPr lvl="1"/>
            <a:r>
              <a:rPr lang="en-US" altLang="zh-CN" sz="2400" dirty="0">
                <a:latin typeface="Calibri" panose="020F0502020204030204" pitchFamily="34" charset="0"/>
                <a:ea typeface="MS Gothic" panose="020B0609070205080204" pitchFamily="49" charset="-128"/>
              </a:rPr>
              <a:t>References</a:t>
            </a:r>
          </a:p>
          <a:p>
            <a:pPr lvl="2" algn="just">
              <a:buFontTx/>
              <a:buChar char="•"/>
            </a:pPr>
            <a:r>
              <a:rPr lang="zh-CN" altLang="en-US" dirty="0">
                <a:latin typeface="Calibri" panose="020F0502020204030204" pitchFamily="34" charset="0"/>
                <a:ea typeface="MS Gothic" panose="020B0609070205080204" pitchFamily="49" charset="-128"/>
              </a:rPr>
              <a:t>张林，赵生捷，计算机视觉：原理算法与实践，清华大学出版社，</a:t>
            </a:r>
            <a:r>
              <a:rPr lang="en-US" altLang="zh-CN" dirty="0">
                <a:latin typeface="Calibri" panose="020F0502020204030204" pitchFamily="34" charset="0"/>
                <a:ea typeface="MS Gothic" panose="020B0609070205080204" pitchFamily="49" charset="-128"/>
              </a:rPr>
              <a:t>2025</a:t>
            </a:r>
            <a:r>
              <a:rPr lang="zh-CN" altLang="en-US" dirty="0">
                <a:latin typeface="Calibri" panose="020F0502020204030204" pitchFamily="34" charset="0"/>
                <a:ea typeface="MS Gothic" panose="020B0609070205080204" pitchFamily="49" charset="-128"/>
              </a:rPr>
              <a:t>年</a:t>
            </a:r>
            <a:endParaRPr lang="en-US" altLang="zh-CN" dirty="0">
              <a:latin typeface="Calibri" panose="020F0502020204030204" pitchFamily="34" charset="0"/>
              <a:ea typeface="MS Gothic" panose="020B0609070205080204" pitchFamily="49" charset="-128"/>
            </a:endParaRPr>
          </a:p>
          <a:p>
            <a:pPr lvl="2" algn="just">
              <a:buFontTx/>
              <a:buChar char="•"/>
            </a:pPr>
            <a:r>
              <a:rPr lang="en-US" altLang="zh-CN" dirty="0">
                <a:latin typeface="Calibri" panose="020F0502020204030204" pitchFamily="34" charset="0"/>
                <a:ea typeface="MS Gothic" panose="020B0609070205080204" pitchFamily="49" charset="-128"/>
              </a:rPr>
              <a:t>Richard Hartley and Andrew Zisserman, Multiple View Geometry in Computer Vision  (2</a:t>
            </a:r>
            <a:r>
              <a:rPr lang="en-US" altLang="zh-CN" baseline="30000" dirty="0">
                <a:latin typeface="Calibri" panose="020F0502020204030204" pitchFamily="34" charset="0"/>
                <a:ea typeface="MS Gothic" panose="020B0609070205080204" pitchFamily="49" charset="-128"/>
              </a:rPr>
              <a:t>nd</a:t>
            </a:r>
            <a:r>
              <a:rPr lang="en-US" altLang="zh-CN" dirty="0">
                <a:latin typeface="Calibri" panose="020F0502020204030204" pitchFamily="34" charset="0"/>
                <a:ea typeface="MS Gothic" panose="020B0609070205080204" pitchFamily="49" charset="-128"/>
              </a:rPr>
              <a:t> Edition), Cambridge University Press, 2004</a:t>
            </a:r>
          </a:p>
          <a:p>
            <a:pPr lvl="2" algn="just">
              <a:buFontTx/>
              <a:buChar char="•"/>
            </a:pPr>
            <a:r>
              <a:rPr lang="en-US" altLang="zh-CN" dirty="0">
                <a:latin typeface="Calibri" panose="020F0502020204030204" pitchFamily="34" charset="0"/>
                <a:ea typeface="MS Gothic" panose="020B0609070205080204" pitchFamily="49" charset="-128"/>
              </a:rPr>
              <a:t>D.A. Forsyth and J. Ponce, Computer Vision: A Modern Approach (2</a:t>
            </a:r>
            <a:r>
              <a:rPr lang="en-US" altLang="zh-CN" baseline="30000" dirty="0">
                <a:latin typeface="Calibri" panose="020F0502020204030204" pitchFamily="34" charset="0"/>
                <a:ea typeface="MS Gothic" panose="020B0609070205080204" pitchFamily="49" charset="-128"/>
              </a:rPr>
              <a:t>nd</a:t>
            </a:r>
            <a:r>
              <a:rPr lang="en-US" altLang="zh-CN" dirty="0">
                <a:latin typeface="Calibri" panose="020F0502020204030204" pitchFamily="34" charset="0"/>
                <a:ea typeface="MS Gothic" panose="020B0609070205080204" pitchFamily="49" charset="-128"/>
              </a:rPr>
              <a:t> Edition), Pearson Education, Inc., 2013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3"/>
          <p:cNvSpPr txBox="1">
            <a:spLocks noChangeArrowheads="1"/>
          </p:cNvSpPr>
          <p:nvPr/>
        </p:nvSpPr>
        <p:spPr bwMode="auto">
          <a:xfrm>
            <a:off x="669925" y="120650"/>
            <a:ext cx="46783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3000">
                <a:latin typeface="Calibri" panose="020F0502020204030204" pitchFamily="34" charset="0"/>
                <a:ea typeface="宋体" panose="02010600030101010101" pitchFamily="2" charset="-122"/>
              </a:rPr>
              <a:t>Why study computer vision? </a:t>
            </a:r>
          </a:p>
        </p:txBody>
      </p:sp>
      <p:grpSp>
        <p:nvGrpSpPr>
          <p:cNvPr id="67587" name="Group 4"/>
          <p:cNvGrpSpPr>
            <a:grpSpLocks/>
          </p:cNvGrpSpPr>
          <p:nvPr/>
        </p:nvGrpSpPr>
        <p:grpSpPr bwMode="auto">
          <a:xfrm>
            <a:off x="228600" y="1173163"/>
            <a:ext cx="2905125" cy="2441575"/>
            <a:chOff x="144" y="432"/>
            <a:chExt cx="1830" cy="1538"/>
          </a:xfrm>
        </p:grpSpPr>
        <p:grpSp>
          <p:nvGrpSpPr>
            <p:cNvPr id="67625" name="Group 5"/>
            <p:cNvGrpSpPr>
              <a:grpSpLocks/>
            </p:cNvGrpSpPr>
            <p:nvPr/>
          </p:nvGrpSpPr>
          <p:grpSpPr bwMode="auto">
            <a:xfrm>
              <a:off x="144" y="432"/>
              <a:ext cx="1830" cy="1344"/>
              <a:chOff x="144" y="432"/>
              <a:chExt cx="1830" cy="1344"/>
            </a:xfrm>
          </p:grpSpPr>
          <p:pic>
            <p:nvPicPr>
              <p:cNvPr id="67627" name="Picture 6" descr="album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 y="432"/>
                <a:ext cx="860"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8" name="Picture 7" descr="album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 y="1053"/>
                <a:ext cx="918" cy="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9" name="Picture 8" descr="album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 y="1056"/>
                <a:ext cx="925" cy="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Picture 9" descr="album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 y="432"/>
                <a:ext cx="96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626" name="Text Box 10"/>
            <p:cNvSpPr txBox="1">
              <a:spLocks noChangeArrowheads="1"/>
            </p:cNvSpPr>
            <p:nvPr/>
          </p:nvSpPr>
          <p:spPr bwMode="auto">
            <a:xfrm>
              <a:off x="530" y="1797"/>
              <a:ext cx="10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200">
                  <a:solidFill>
                    <a:srgbClr val="0D0D0D"/>
                  </a:solidFill>
                  <a:latin typeface="Calibri" panose="020F0502020204030204" pitchFamily="34" charset="0"/>
                  <a:ea typeface="宋体" panose="02010600030101010101" pitchFamily="2" charset="-122"/>
                </a:rPr>
                <a:t>Personal photo albums</a:t>
              </a:r>
            </a:p>
          </p:txBody>
        </p:sp>
      </p:grpSp>
      <p:grpSp>
        <p:nvGrpSpPr>
          <p:cNvPr id="67588" name="Group 11"/>
          <p:cNvGrpSpPr>
            <a:grpSpLocks/>
          </p:cNvGrpSpPr>
          <p:nvPr/>
        </p:nvGrpSpPr>
        <p:grpSpPr bwMode="auto">
          <a:xfrm>
            <a:off x="228600" y="4445000"/>
            <a:ext cx="2971800" cy="2413000"/>
            <a:chOff x="144" y="2109"/>
            <a:chExt cx="1872" cy="1520"/>
          </a:xfrm>
        </p:grpSpPr>
        <p:pic>
          <p:nvPicPr>
            <p:cNvPr id="67620" name="Picture 12" descr="infrared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2784"/>
              <a:ext cx="847"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1" name="Picture 13" descr="surveillance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 y="2109"/>
              <a:ext cx="880" cy="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2" name="Picture 14" descr="surveillance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0" y="2111"/>
              <a:ext cx="1056" cy="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23" name="Text Box 15"/>
            <p:cNvSpPr txBox="1">
              <a:spLocks noChangeArrowheads="1"/>
            </p:cNvSpPr>
            <p:nvPr/>
          </p:nvSpPr>
          <p:spPr bwMode="auto">
            <a:xfrm>
              <a:off x="457" y="3456"/>
              <a:ext cx="108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200">
                  <a:solidFill>
                    <a:srgbClr val="0D0D0D"/>
                  </a:solidFill>
                  <a:latin typeface="Calibri" panose="020F0502020204030204" pitchFamily="34" charset="0"/>
                  <a:ea typeface="宋体" panose="02010600030101010101" pitchFamily="2" charset="-122"/>
                </a:rPr>
                <a:t>Surveillance and security</a:t>
              </a:r>
            </a:p>
          </p:txBody>
        </p:sp>
        <p:pic>
          <p:nvPicPr>
            <p:cNvPr id="67624" name="Picture 16" descr="surveillance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 y="2784"/>
              <a:ext cx="904"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589" name="Group 17"/>
          <p:cNvGrpSpPr>
            <a:grpSpLocks/>
          </p:cNvGrpSpPr>
          <p:nvPr/>
        </p:nvGrpSpPr>
        <p:grpSpPr bwMode="auto">
          <a:xfrm>
            <a:off x="3352800" y="1219200"/>
            <a:ext cx="5676900" cy="2438400"/>
            <a:chOff x="2112" y="461"/>
            <a:chExt cx="3576" cy="1536"/>
          </a:xfrm>
        </p:grpSpPr>
        <p:sp>
          <p:nvSpPr>
            <p:cNvPr id="67610" name="Text Box 18"/>
            <p:cNvSpPr txBox="1">
              <a:spLocks noChangeArrowheads="1"/>
            </p:cNvSpPr>
            <p:nvPr/>
          </p:nvSpPr>
          <p:spPr bwMode="auto">
            <a:xfrm>
              <a:off x="3264" y="1824"/>
              <a:ext cx="13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200">
                  <a:solidFill>
                    <a:srgbClr val="0D0D0D"/>
                  </a:solidFill>
                  <a:latin typeface="Calibri" panose="020F0502020204030204" pitchFamily="34" charset="0"/>
                  <a:ea typeface="宋体" panose="02010600030101010101" pitchFamily="2" charset="-122"/>
                </a:rPr>
                <a:t>Movies, news, sports</a:t>
              </a:r>
            </a:p>
          </p:txBody>
        </p:sp>
        <p:grpSp>
          <p:nvGrpSpPr>
            <p:cNvPr id="67611" name="Group 19"/>
            <p:cNvGrpSpPr>
              <a:grpSpLocks/>
            </p:cNvGrpSpPr>
            <p:nvPr/>
          </p:nvGrpSpPr>
          <p:grpSpPr bwMode="auto">
            <a:xfrm>
              <a:off x="2112" y="461"/>
              <a:ext cx="3576" cy="1409"/>
              <a:chOff x="2112" y="461"/>
              <a:chExt cx="3576" cy="1409"/>
            </a:xfrm>
          </p:grpSpPr>
          <p:pic>
            <p:nvPicPr>
              <p:cNvPr id="67612" name="Picture 20" descr="news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4" y="1212"/>
                <a:ext cx="816"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3" name="Picture 21" descr="news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8" y="576"/>
                <a:ext cx="864" cy="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4" name="Picture 22" descr="movie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6" y="1152"/>
                <a:ext cx="1008" cy="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5" name="Picture 23" descr="sports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2" y="461"/>
                <a:ext cx="787"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6" name="Picture 24" descr="sports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52" y="1248"/>
                <a:ext cx="936"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7" name="Picture 25" descr="movie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12" y="1152"/>
                <a:ext cx="960"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8" name="Picture 26" descr="movie9"/>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24" y="537"/>
                <a:ext cx="912"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19" name="Picture 27" descr="movie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45" y="528"/>
                <a:ext cx="975"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67590" name="Picture 30" descr="youtube_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01000" y="3711575"/>
            <a:ext cx="9144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36" descr="flickr_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29000" y="3711575"/>
            <a:ext cx="13716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37" descr="google_log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4800" y="3711575"/>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593" name="Group 40"/>
          <p:cNvGrpSpPr>
            <a:grpSpLocks/>
          </p:cNvGrpSpPr>
          <p:nvPr/>
        </p:nvGrpSpPr>
        <p:grpSpPr bwMode="auto">
          <a:xfrm>
            <a:off x="3429000" y="4449763"/>
            <a:ext cx="5461000" cy="2362200"/>
            <a:chOff x="2160" y="2112"/>
            <a:chExt cx="3440" cy="1488"/>
          </a:xfrm>
        </p:grpSpPr>
        <p:sp>
          <p:nvSpPr>
            <p:cNvPr id="67598" name="Text Box 41"/>
            <p:cNvSpPr txBox="1">
              <a:spLocks noChangeArrowheads="1"/>
            </p:cNvSpPr>
            <p:nvPr/>
          </p:nvSpPr>
          <p:spPr bwMode="auto">
            <a:xfrm>
              <a:off x="3264" y="3427"/>
              <a:ext cx="12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200">
                  <a:solidFill>
                    <a:srgbClr val="0D0D0D"/>
                  </a:solidFill>
                  <a:latin typeface="Calibri" panose="020F0502020204030204" pitchFamily="34" charset="0"/>
                  <a:ea typeface="宋体" panose="02010600030101010101" pitchFamily="2" charset="-122"/>
                </a:rPr>
                <a:t>Medical and scientific images</a:t>
              </a:r>
            </a:p>
          </p:txBody>
        </p:sp>
        <p:grpSp>
          <p:nvGrpSpPr>
            <p:cNvPr id="67599" name="Group 42"/>
            <p:cNvGrpSpPr>
              <a:grpSpLocks/>
            </p:cNvGrpSpPr>
            <p:nvPr/>
          </p:nvGrpSpPr>
          <p:grpSpPr bwMode="auto">
            <a:xfrm>
              <a:off x="2160" y="2112"/>
              <a:ext cx="3440" cy="1340"/>
              <a:chOff x="2160" y="2112"/>
              <a:chExt cx="3440" cy="1340"/>
            </a:xfrm>
          </p:grpSpPr>
          <p:pic>
            <p:nvPicPr>
              <p:cNvPr id="67600" name="Picture 43" descr="Hawaii_IR_lo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32" y="2112"/>
                <a:ext cx="81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1" name="Picture 44" descr="aeria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 y="2688"/>
                <a:ext cx="720"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2" name="Picture 45" descr="vessels"/>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60" y="2160"/>
                <a:ext cx="52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Picture 46" descr="spin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88" y="2112"/>
                <a:ext cx="520"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Picture 47" descr="hubble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06" y="2208"/>
                <a:ext cx="736"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5" name="Picture 48" descr="hubbl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04" y="2736"/>
                <a:ext cx="896"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Picture 49" descr="brain"/>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167" y="2832"/>
                <a:ext cx="521"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7" name="Picture 50" descr="protein_crystal2"/>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216" y="2160"/>
                <a:ext cx="864"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8" name="Picture 51" descr="electron_microscopy"/>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08" y="2832"/>
                <a:ext cx="624"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9" name="Picture 52" descr="microscopy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688" y="2704"/>
                <a:ext cx="720"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7594" name="Rectangle 60"/>
          <p:cNvSpPr txBox="1">
            <a:spLocks noChangeArrowheads="1"/>
          </p:cNvSpPr>
          <p:nvPr/>
        </p:nvSpPr>
        <p:spPr bwMode="auto">
          <a:xfrm>
            <a:off x="152400" y="754063"/>
            <a:ext cx="8839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r>
              <a:rPr lang="en-US" altLang="zh-CN" sz="2600">
                <a:latin typeface="Calibri" panose="020F0502020204030204" pitchFamily="34" charset="0"/>
                <a:ea typeface="宋体" panose="02010600030101010101" pitchFamily="2" charset="-122"/>
              </a:rPr>
              <a:t>Vision is useful: Images and video are everywhere!</a:t>
            </a:r>
          </a:p>
        </p:txBody>
      </p:sp>
      <p:pic>
        <p:nvPicPr>
          <p:cNvPr id="67595" name="Picture 6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76800" y="3781425"/>
            <a:ext cx="17065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Picture 62" descr="Picsearch - the search engine for pictures and images">
            <a:hlinkClick r:id="rId32"/>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683375" y="3657600"/>
            <a:ext cx="12414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Picture 63"/>
          <p:cNvPicPr>
            <a:picLocks noChangeAspect="1" noChangeArrowheads="1"/>
          </p:cNvPicPr>
          <p:nvPr/>
        </p:nvPicPr>
        <p:blipFill>
          <a:blip r:embed="rId34">
            <a:extLst>
              <a:ext uri="{28A0092B-C50C-407E-A947-70E740481C1C}">
                <a14:useLocalDpi xmlns:a14="http://schemas.microsoft.com/office/drawing/2010/main" val="0"/>
              </a:ext>
            </a:extLst>
          </a:blip>
          <a:srcRect r="45854"/>
          <a:stretch>
            <a:fillRect/>
          </a:stretch>
        </p:blipFill>
        <p:spPr bwMode="auto">
          <a:xfrm>
            <a:off x="1733550" y="3711575"/>
            <a:ext cx="1619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669925" y="120650"/>
            <a:ext cx="46783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3000">
                <a:latin typeface="Calibri" panose="020F0502020204030204" pitchFamily="34" charset="0"/>
                <a:ea typeface="宋体" panose="02010600030101010101" pitchFamily="2" charset="-122"/>
              </a:rPr>
              <a:t>Why study computer vision? </a:t>
            </a:r>
          </a:p>
        </p:txBody>
      </p:sp>
      <p:pic>
        <p:nvPicPr>
          <p:cNvPr id="68611" name="图片 1"/>
          <p:cNvPicPr>
            <a:picLocks noChangeAspect="1"/>
          </p:cNvPicPr>
          <p:nvPr/>
        </p:nvPicPr>
        <p:blipFill>
          <a:blip r:embed="rId2">
            <a:extLst>
              <a:ext uri="{28A0092B-C50C-407E-A947-70E740481C1C}">
                <a14:useLocalDpi xmlns:a14="http://schemas.microsoft.com/office/drawing/2010/main" val="0"/>
              </a:ext>
            </a:extLst>
          </a:blip>
          <a:srcRect l="5000" t="22014" r="5000" b="23541"/>
          <a:stretch>
            <a:fillRect/>
          </a:stretch>
        </p:blipFill>
        <p:spPr bwMode="auto">
          <a:xfrm>
            <a:off x="381000" y="16002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Rectangle 60"/>
          <p:cNvSpPr txBox="1">
            <a:spLocks noChangeArrowheads="1"/>
          </p:cNvSpPr>
          <p:nvPr/>
        </p:nvSpPr>
        <p:spPr bwMode="auto">
          <a:xfrm>
            <a:off x="152400" y="754063"/>
            <a:ext cx="8839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r>
              <a:rPr lang="en-US" altLang="zh-CN" sz="2600">
                <a:latin typeface="Calibri" panose="020F0502020204030204" pitchFamily="34" charset="0"/>
                <a:ea typeface="宋体" panose="02010600030101010101" pitchFamily="2" charset="-122"/>
              </a:rPr>
              <a:t>Vision is useful: Images and video are everywhere!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olosse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219200"/>
            <a:ext cx="8896350" cy="308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Rectangle 3"/>
          <p:cNvSpPr>
            <a:spLocks noChangeArrowheads="1"/>
          </p:cNvSpPr>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Structure from motion</a:t>
            </a:r>
          </a:p>
        </p:txBody>
      </p:sp>
      <p:sp>
        <p:nvSpPr>
          <p:cNvPr id="70660" name="Rectangle 4"/>
          <p:cNvSpPr>
            <a:spLocks noChangeArrowheads="1"/>
          </p:cNvSpPr>
          <p:nvPr/>
        </p:nvSpPr>
        <p:spPr bwMode="auto">
          <a:xfrm>
            <a:off x="304800" y="4511675"/>
            <a:ext cx="868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50000"/>
              </a:spcBef>
            </a:pPr>
            <a:r>
              <a:rPr lang="en-US" altLang="zh-CN" sz="2400" dirty="0">
                <a:latin typeface="Calibri" panose="020F0502020204030204" pitchFamily="34" charset="0"/>
                <a:ea typeface="宋体" panose="02010600030101010101" pitchFamily="2" charset="-122"/>
              </a:rPr>
              <a:t>Bundler: Structure from Motion (</a:t>
            </a:r>
            <a:r>
              <a:rPr lang="en-US" altLang="zh-CN" sz="2400" dirty="0" err="1">
                <a:latin typeface="Calibri" panose="020F0502020204030204" pitchFamily="34" charset="0"/>
                <a:ea typeface="宋体" panose="02010600030101010101" pitchFamily="2" charset="-122"/>
              </a:rPr>
              <a:t>SfM</a:t>
            </a:r>
            <a:r>
              <a:rPr lang="en-US" altLang="zh-CN" sz="2400" dirty="0">
                <a:latin typeface="Calibri" panose="020F0502020204030204" pitchFamily="34" charset="0"/>
                <a:ea typeface="宋体" panose="02010600030101010101" pitchFamily="2" charset="-122"/>
              </a:rPr>
              <a:t>) for Unordered Image Collections (</a:t>
            </a:r>
            <a:r>
              <a:rPr lang="en-US" altLang="zh-CN" sz="2400" dirty="0">
                <a:latin typeface="Calibri" panose="020F0502020204030204" pitchFamily="34" charset="0"/>
                <a:ea typeface="宋体" panose="02010600030101010101" pitchFamily="2" charset="-122"/>
                <a:hlinkClick r:id="rId3"/>
              </a:rPr>
              <a:t>https://www.cs.cornell.edu/~snavely/bundler/#S3</a:t>
            </a:r>
            <a:r>
              <a:rPr lang="en-US" altLang="zh-CN" sz="2400" dirty="0">
                <a:latin typeface="Calibri" panose="020F0502020204030204" pitchFamily="34" charset="0"/>
                <a:ea typeface="宋体" panose="02010600030101010101" pitchFamily="2" charset="-122"/>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ChangeArrowheads="1"/>
          </p:cNvSpPr>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Automotive safety</a:t>
            </a:r>
          </a:p>
        </p:txBody>
      </p:sp>
      <p:pic>
        <p:nvPicPr>
          <p:cNvPr id="2" name="图片 1"/>
          <p:cNvPicPr>
            <a:picLocks noChangeAspect="1"/>
          </p:cNvPicPr>
          <p:nvPr/>
        </p:nvPicPr>
        <p:blipFill>
          <a:blip r:embed="rId2"/>
          <a:stretch>
            <a:fillRect/>
          </a:stretch>
        </p:blipFill>
        <p:spPr>
          <a:xfrm>
            <a:off x="6248400" y="1535350"/>
            <a:ext cx="2772151" cy="1975514"/>
          </a:xfrm>
          <a:prstGeom prst="rect">
            <a:avLst/>
          </a:prstGeom>
        </p:spPr>
      </p:pic>
      <p:pic>
        <p:nvPicPr>
          <p:cNvPr id="3" name="图片 2"/>
          <p:cNvPicPr>
            <a:picLocks noChangeAspect="1"/>
          </p:cNvPicPr>
          <p:nvPr/>
        </p:nvPicPr>
        <p:blipFill>
          <a:blip r:embed="rId3"/>
          <a:stretch>
            <a:fillRect/>
          </a:stretch>
        </p:blipFill>
        <p:spPr>
          <a:xfrm>
            <a:off x="152400" y="844685"/>
            <a:ext cx="6019800" cy="2830773"/>
          </a:xfrm>
          <a:prstGeom prst="rect">
            <a:avLst/>
          </a:prstGeom>
        </p:spPr>
      </p:pic>
      <p:sp>
        <p:nvSpPr>
          <p:cNvPr id="6" name="Rectangle 4"/>
          <p:cNvSpPr>
            <a:spLocks noChangeArrowheads="1"/>
          </p:cNvSpPr>
          <p:nvPr/>
        </p:nvSpPr>
        <p:spPr bwMode="auto">
          <a:xfrm>
            <a:off x="304800" y="3649495"/>
            <a:ext cx="8229600"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ts val="0"/>
              </a:spcBef>
            </a:pPr>
            <a:r>
              <a:rPr lang="en-US" altLang="zh-CN" sz="2000" dirty="0" err="1">
                <a:latin typeface="Calibri" panose="020F0502020204030204" pitchFamily="34" charset="0"/>
                <a:ea typeface="宋体" panose="02010600030101010101" pitchFamily="2" charset="-122"/>
              </a:rPr>
              <a:t>ApolloScape</a:t>
            </a:r>
            <a:r>
              <a:rPr lang="en-US" altLang="zh-CN" sz="2000" dirty="0">
                <a:latin typeface="Calibri" panose="020F0502020204030204" pitchFamily="34" charset="0"/>
                <a:ea typeface="宋体" panose="02010600030101010101" pitchFamily="2" charset="-122"/>
              </a:rPr>
              <a:t> Open Dataset for Autonomous Driving</a:t>
            </a:r>
            <a:r>
              <a:rPr lang="en-US" altLang="zh-CN" sz="2000" baseline="30000" dirty="0">
                <a:latin typeface="Calibri" panose="020F0502020204030204" pitchFamily="34" charset="0"/>
                <a:ea typeface="宋体" panose="02010600030101010101" pitchFamily="2" charset="-122"/>
              </a:rPr>
              <a:t>[1]</a:t>
            </a:r>
          </a:p>
          <a:p>
            <a:pPr marL="342900" indent="-342900">
              <a:spcBef>
                <a:spcPts val="0"/>
              </a:spcBef>
              <a:buFont typeface="Wingdings" panose="05000000000000000000" pitchFamily="2" charset="2"/>
              <a:buChar char="ü"/>
            </a:pPr>
            <a:r>
              <a:rPr lang="en-US" altLang="zh-CN" sz="1800" dirty="0">
                <a:latin typeface="Calibri" panose="020F0502020204030204" pitchFamily="34" charset="0"/>
                <a:ea typeface="宋体" panose="02010600030101010101" pitchFamily="2" charset="-122"/>
              </a:rPr>
              <a:t>holistic semantic dense point cloud for each site</a:t>
            </a:r>
          </a:p>
          <a:p>
            <a:pPr marL="342900" indent="-342900">
              <a:spcBef>
                <a:spcPts val="0"/>
              </a:spcBef>
              <a:buFont typeface="Wingdings" panose="05000000000000000000" pitchFamily="2" charset="2"/>
              <a:buChar char="ü"/>
            </a:pPr>
            <a:r>
              <a:rPr lang="en-US" altLang="zh-CN" sz="1800" dirty="0">
                <a:latin typeface="Calibri" panose="020F0502020204030204" pitchFamily="34" charset="0"/>
                <a:ea typeface="宋体" panose="02010600030101010101" pitchFamily="2" charset="-122"/>
              </a:rPr>
              <a:t>Stereo</a:t>
            </a:r>
          </a:p>
          <a:p>
            <a:pPr marL="342900" indent="-342900">
              <a:spcBef>
                <a:spcPts val="0"/>
              </a:spcBef>
              <a:buFont typeface="Wingdings" panose="05000000000000000000" pitchFamily="2" charset="2"/>
              <a:buChar char="ü"/>
            </a:pPr>
            <a:r>
              <a:rPr lang="en-US" altLang="zh-CN" sz="1800" dirty="0">
                <a:latin typeface="Calibri" panose="020F0502020204030204" pitchFamily="34" charset="0"/>
                <a:ea typeface="宋体" panose="02010600030101010101" pitchFamily="2" charset="-122"/>
              </a:rPr>
              <a:t>per-pixel semantic labelling</a:t>
            </a:r>
          </a:p>
          <a:p>
            <a:pPr marL="342900" indent="-342900">
              <a:spcBef>
                <a:spcPts val="0"/>
              </a:spcBef>
              <a:buFont typeface="Wingdings" panose="05000000000000000000" pitchFamily="2" charset="2"/>
              <a:buChar char="ü"/>
            </a:pPr>
            <a:r>
              <a:rPr lang="en-US" altLang="zh-CN" sz="1800" dirty="0" err="1">
                <a:latin typeface="Calibri" panose="020F0502020204030204" pitchFamily="34" charset="0"/>
                <a:ea typeface="宋体" panose="02010600030101010101" pitchFamily="2" charset="-122"/>
              </a:rPr>
              <a:t>lanemark</a:t>
            </a:r>
            <a:r>
              <a:rPr lang="en-US" altLang="zh-CN" sz="1800" dirty="0">
                <a:latin typeface="Calibri" panose="020F0502020204030204" pitchFamily="34" charset="0"/>
                <a:ea typeface="宋体" panose="02010600030101010101" pitchFamily="2" charset="-122"/>
              </a:rPr>
              <a:t> labelling</a:t>
            </a:r>
          </a:p>
          <a:p>
            <a:pPr marL="342900" indent="-342900">
              <a:spcBef>
                <a:spcPts val="0"/>
              </a:spcBef>
              <a:buFont typeface="Wingdings" panose="05000000000000000000" pitchFamily="2" charset="2"/>
              <a:buChar char="ü"/>
            </a:pPr>
            <a:r>
              <a:rPr lang="en-US" altLang="zh-CN" sz="1800" dirty="0">
                <a:latin typeface="Calibri" panose="020F0502020204030204" pitchFamily="34" charset="0"/>
                <a:ea typeface="宋体" panose="02010600030101010101" pitchFamily="2" charset="-122"/>
              </a:rPr>
              <a:t>instance segmentation</a:t>
            </a:r>
          </a:p>
          <a:p>
            <a:pPr marL="342900" indent="-342900">
              <a:spcBef>
                <a:spcPts val="0"/>
              </a:spcBef>
              <a:buFont typeface="Wingdings" panose="05000000000000000000" pitchFamily="2" charset="2"/>
              <a:buChar char="ü"/>
            </a:pPr>
            <a:r>
              <a:rPr lang="en-US" altLang="zh-CN" sz="1800" dirty="0">
                <a:latin typeface="Calibri" panose="020F0502020204030204" pitchFamily="34" charset="0"/>
                <a:ea typeface="宋体" panose="02010600030101010101" pitchFamily="2" charset="-122"/>
              </a:rPr>
              <a:t>3D car instance</a:t>
            </a:r>
          </a:p>
          <a:p>
            <a:pPr marL="342900" indent="-342900">
              <a:spcBef>
                <a:spcPts val="0"/>
              </a:spcBef>
              <a:buFont typeface="Wingdings" panose="05000000000000000000" pitchFamily="2" charset="2"/>
              <a:buChar char="ü"/>
            </a:pPr>
            <a:r>
              <a:rPr lang="en-US" altLang="zh-CN" sz="1800" dirty="0">
                <a:latin typeface="Calibri" panose="020F0502020204030204" pitchFamily="34" charset="0"/>
                <a:ea typeface="宋体" panose="02010600030101010101" pitchFamily="2" charset="-122"/>
              </a:rPr>
              <a:t>high accurate location for every frame in various driving videos</a:t>
            </a:r>
          </a:p>
        </p:txBody>
      </p:sp>
      <p:sp>
        <p:nvSpPr>
          <p:cNvPr id="4" name="矩形 3"/>
          <p:cNvSpPr/>
          <p:nvPr/>
        </p:nvSpPr>
        <p:spPr>
          <a:xfrm>
            <a:off x="76199" y="5868912"/>
            <a:ext cx="8763001" cy="584775"/>
          </a:xfrm>
          <a:prstGeom prst="rect">
            <a:avLst/>
          </a:prstGeom>
        </p:spPr>
        <p:txBody>
          <a:bodyPr wrap="square">
            <a:spAutoFit/>
          </a:bodyPr>
          <a:lstStyle/>
          <a:p>
            <a:r>
              <a:rPr lang="en-US" altLang="zh-CN" sz="1600" dirty="0"/>
              <a:t>[4] </a:t>
            </a:r>
            <a:r>
              <a:rPr lang="zh-CN" altLang="en-US" sz="1600" dirty="0"/>
              <a:t>X. Huang et al., The ApolloScape Open Dataset for Autonomous Driving and Its Application, IEEE T-PAMI, vol. 42, pp. 2702-2719, Oct. 2020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ChangeArrowheads="1"/>
          </p:cNvSpPr>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dirty="0">
                <a:solidFill>
                  <a:schemeClr val="tx2"/>
                </a:solidFill>
                <a:latin typeface="Calibri" panose="020F0502020204030204" pitchFamily="34" charset="0"/>
                <a:ea typeface="宋体" panose="02010600030101010101" pitchFamily="2" charset="-122"/>
              </a:rPr>
              <a:t>AVP (Automated Valet Parking)</a:t>
            </a:r>
          </a:p>
        </p:txBody>
      </p:sp>
      <p:sp>
        <p:nvSpPr>
          <p:cNvPr id="8" name="文本框 7">
            <a:extLst>
              <a:ext uri="{FF2B5EF4-FFF2-40B4-BE49-F238E27FC236}">
                <a16:creationId xmlns:a16="http://schemas.microsoft.com/office/drawing/2014/main" id="{8AD4CE9F-3056-FA4D-89F1-D511BFBD0406}"/>
              </a:ext>
            </a:extLst>
          </p:cNvPr>
          <p:cNvSpPr txBox="1"/>
          <p:nvPr/>
        </p:nvSpPr>
        <p:spPr>
          <a:xfrm>
            <a:off x="2552700" y="6019800"/>
            <a:ext cx="4038600"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2021</a:t>
            </a:r>
            <a:r>
              <a:rPr kumimoji="1" lang="zh-CN" altLang="en-US" sz="1400" b="1" dirty="0">
                <a:latin typeface="Microsoft YaHei" panose="020B0503020204020204" pitchFamily="34" charset="-122"/>
                <a:ea typeface="Microsoft YaHei" panose="020B0503020204020204" pitchFamily="34" charset="-122"/>
              </a:rPr>
              <a:t>年</a:t>
            </a:r>
            <a:r>
              <a:rPr kumimoji="1" lang="en-US" altLang="zh-CN" sz="1400" b="1" dirty="0">
                <a:latin typeface="Microsoft YaHei" panose="020B0503020204020204" pitchFamily="34" charset="-122"/>
                <a:ea typeface="Microsoft YaHei" panose="020B0503020204020204" pitchFamily="34" charset="-122"/>
              </a:rPr>
              <a:t>4</a:t>
            </a:r>
            <a:r>
              <a:rPr kumimoji="1" lang="zh-CN" altLang="en-US" sz="1400" b="1" dirty="0">
                <a:latin typeface="Microsoft YaHei" panose="020B0503020204020204" pitchFamily="34" charset="-122"/>
                <a:ea typeface="Microsoft YaHei" panose="020B0503020204020204" pitchFamily="34" charset="-122"/>
              </a:rPr>
              <a:t>月，威马</a:t>
            </a:r>
            <a:r>
              <a:rPr kumimoji="1" lang="en-US" altLang="zh-CN" sz="1400" b="1" dirty="0">
                <a:latin typeface="Microsoft YaHei" panose="020B0503020204020204" pitchFamily="34" charset="-122"/>
                <a:ea typeface="Microsoft YaHei" panose="020B0503020204020204" pitchFamily="34" charset="-122"/>
              </a:rPr>
              <a:t>W6</a:t>
            </a:r>
            <a:r>
              <a:rPr kumimoji="1" lang="zh-CN" altLang="en-US" sz="1400" b="1" dirty="0">
                <a:latin typeface="Microsoft YaHei" panose="020B0503020204020204" pitchFamily="34" charset="-122"/>
                <a:ea typeface="Microsoft YaHei" panose="020B0503020204020204" pitchFamily="34" charset="-122"/>
              </a:rPr>
              <a:t>车型已量产百度</a:t>
            </a:r>
            <a:r>
              <a:rPr kumimoji="1" lang="en-US" altLang="zh-CN" sz="1400" b="1" dirty="0">
                <a:latin typeface="Microsoft YaHei" panose="020B0503020204020204" pitchFamily="34" charset="-122"/>
                <a:ea typeface="Microsoft YaHei" panose="020B0503020204020204" pitchFamily="34" charset="-122"/>
              </a:rPr>
              <a:t>AVP</a:t>
            </a:r>
            <a:r>
              <a:rPr kumimoji="1" lang="zh-CN" altLang="en-US" sz="1400" b="1" dirty="0">
                <a:latin typeface="Microsoft YaHei" panose="020B0503020204020204" pitchFamily="34" charset="-122"/>
                <a:ea typeface="Microsoft YaHei" panose="020B0503020204020204" pitchFamily="34" charset="-122"/>
              </a:rPr>
              <a:t>系统</a:t>
            </a:r>
          </a:p>
        </p:txBody>
      </p:sp>
    </p:spTree>
    <p:extLst>
      <p:ext uri="{BB962C8B-B14F-4D97-AF65-F5344CB8AC3E}">
        <p14:creationId xmlns:p14="http://schemas.microsoft.com/office/powerpoint/2010/main" val="3908950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p:txBody>
          <a:bodyPr/>
          <a:lstStyle/>
          <a:p>
            <a:r>
              <a:rPr lang="en-US" altLang="zh-CN" sz="3000">
                <a:latin typeface="Calibri" panose="020F0502020204030204" pitchFamily="34" charset="0"/>
                <a:ea typeface="宋体" panose="02010600030101010101" pitchFamily="2" charset="-122"/>
              </a:rPr>
              <a:t>Optical character recognition (OCR)</a:t>
            </a:r>
          </a:p>
        </p:txBody>
      </p:sp>
      <p:pic>
        <p:nvPicPr>
          <p:cNvPr id="72707" name="Picture 3" descr="asample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690813"/>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Text Box 4"/>
          <p:cNvSpPr txBox="1">
            <a:spLocks noChangeArrowheads="1"/>
          </p:cNvSpPr>
          <p:nvPr/>
        </p:nvSpPr>
        <p:spPr bwMode="auto">
          <a:xfrm>
            <a:off x="727075" y="5362575"/>
            <a:ext cx="32956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zh-CN" sz="1600">
                <a:latin typeface="Calibri" panose="020F0502020204030204" pitchFamily="34" charset="0"/>
                <a:ea typeface="宋体" panose="02010600030101010101" pitchFamily="2" charset="-122"/>
              </a:rPr>
              <a:t>Digit recognition, AT&amp;T labs</a:t>
            </a:r>
          </a:p>
          <a:p>
            <a:pPr algn="ctr">
              <a:spcBef>
                <a:spcPct val="0"/>
              </a:spcBef>
            </a:pPr>
            <a:r>
              <a:rPr lang="en-US" altLang="zh-CN" sz="1600">
                <a:latin typeface="Calibri" panose="020F0502020204030204" pitchFamily="34" charset="0"/>
                <a:ea typeface="宋体" panose="02010600030101010101" pitchFamily="2" charset="-122"/>
                <a:hlinkClick r:id="rId3"/>
              </a:rPr>
              <a:t>http://www.research.att.com/~yann</a:t>
            </a:r>
            <a:r>
              <a:rPr lang="en-US" altLang="zh-CN" sz="1600">
                <a:latin typeface="Calibri" panose="020F0502020204030204" pitchFamily="34" charset="0"/>
                <a:ea typeface="宋体" panose="02010600030101010101" pitchFamily="2" charset="-122"/>
              </a:rPr>
              <a:t>/</a:t>
            </a:r>
          </a:p>
        </p:txBody>
      </p:sp>
      <p:sp>
        <p:nvSpPr>
          <p:cNvPr id="72709" name="Rectangle 5"/>
          <p:cNvSpPr>
            <a:spLocks noChangeArrowheads="1"/>
          </p:cNvSpPr>
          <p:nvPr/>
        </p:nvSpPr>
        <p:spPr bwMode="auto">
          <a:xfrm>
            <a:off x="685800" y="990600"/>
            <a:ext cx="77724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r>
              <a:rPr lang="en-US" altLang="zh-CN">
                <a:latin typeface="Calibri" panose="020F0502020204030204" pitchFamily="34" charset="0"/>
                <a:ea typeface="宋体" panose="02010600030101010101" pitchFamily="2" charset="-122"/>
              </a:rPr>
              <a:t>Technology to convert scanned docs to text</a:t>
            </a:r>
          </a:p>
          <a:p>
            <a:pPr lvl="1"/>
            <a:r>
              <a:rPr lang="en-US" altLang="zh-CN">
                <a:latin typeface="Calibri" panose="020F0502020204030204" pitchFamily="34" charset="0"/>
                <a:ea typeface="宋体" panose="02010600030101010101" pitchFamily="2" charset="-122"/>
              </a:rPr>
              <a:t>If you have a scanner, it probably came with OCR software</a:t>
            </a:r>
          </a:p>
          <a:p>
            <a:endParaRPr lang="en-US" altLang="zh-CN">
              <a:latin typeface="Calibri" panose="020F0502020204030204" pitchFamily="34" charset="0"/>
              <a:ea typeface="宋体" panose="02010600030101010101" pitchFamily="2" charset="-122"/>
            </a:endParaRPr>
          </a:p>
        </p:txBody>
      </p:sp>
      <p:pic>
        <p:nvPicPr>
          <p:cNvPr id="72710" name="Picture 6" descr="California_license_plate_AN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419350"/>
            <a:ext cx="35814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7"/>
          <p:cNvSpPr txBox="1">
            <a:spLocks noChangeArrowheads="1"/>
          </p:cNvSpPr>
          <p:nvPr/>
        </p:nvSpPr>
        <p:spPr bwMode="auto">
          <a:xfrm>
            <a:off x="4576763" y="5362575"/>
            <a:ext cx="43830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zh-CN" sz="1600">
                <a:latin typeface="Calibri" panose="020F0502020204030204" pitchFamily="34" charset="0"/>
                <a:ea typeface="宋体" panose="02010600030101010101" pitchFamily="2" charset="-122"/>
              </a:rPr>
              <a:t>License plate readers</a:t>
            </a:r>
          </a:p>
          <a:p>
            <a:pPr algn="ctr">
              <a:spcBef>
                <a:spcPct val="0"/>
              </a:spcBef>
            </a:pPr>
            <a:r>
              <a:rPr lang="en-US" altLang="zh-CN" sz="1200">
                <a:latin typeface="Calibri" panose="020F0502020204030204" pitchFamily="34" charset="0"/>
                <a:ea typeface="宋体" panose="02010600030101010101" pitchFamily="2" charset="-122"/>
                <a:hlinkClick r:id="rId5"/>
              </a:rPr>
              <a:t>http://en.wikipedia.org/wiki/Automatic_number_plate_recognition</a:t>
            </a:r>
            <a:endParaRPr lang="en-US" altLang="zh-CN" sz="1200">
              <a:latin typeface="Calibri" panose="020F0502020204030204" pitchFamily="34" charset="0"/>
              <a:ea typeface="宋体" panose="02010600030101010101" pitchFamily="2" charset="-122"/>
            </a:endParaRPr>
          </a:p>
          <a:p>
            <a:pPr algn="ctr">
              <a:spcBef>
                <a:spcPct val="0"/>
              </a:spcBef>
            </a:pPr>
            <a:endParaRPr lang="en-US" altLang="zh-CN" sz="1200">
              <a:latin typeface="Calibri" panose="020F0502020204030204" pitchFamily="34" charset="0"/>
              <a:ea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14400"/>
            <a:ext cx="7239000" cy="542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2"/>
          <p:cNvSpPr>
            <a:spLocks noChangeArrowheads="1"/>
          </p:cNvSpPr>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Videos based applications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p:txBody>
          <a:bodyPr/>
          <a:lstStyle/>
          <a:p>
            <a:r>
              <a:rPr lang="en-US" altLang="zh-CN" sz="3000" dirty="0">
                <a:latin typeface="Calibri" panose="020F0502020204030204" pitchFamily="34" charset="0"/>
                <a:ea typeface="宋体" panose="02010600030101010101" pitchFamily="2" charset="-122"/>
              </a:rPr>
              <a:t>Face and mask detection</a:t>
            </a:r>
          </a:p>
        </p:txBody>
      </p:sp>
      <p:pic>
        <p:nvPicPr>
          <p:cNvPr id="2" name="图片 1"/>
          <p:cNvPicPr>
            <a:picLocks noChangeAspect="1"/>
          </p:cNvPicPr>
          <p:nvPr/>
        </p:nvPicPr>
        <p:blipFill rotWithShape="1">
          <a:blip r:embed="rId3"/>
          <a:srcRect l="10001" t="17407" r="35833" b="17407"/>
          <a:stretch/>
        </p:blipFill>
        <p:spPr>
          <a:xfrm>
            <a:off x="970786" y="871270"/>
            <a:ext cx="7316931" cy="4953000"/>
          </a:xfrm>
          <a:prstGeom prst="rect">
            <a:avLst/>
          </a:prstGeom>
          <a:ln>
            <a:solidFill>
              <a:srgbClr val="7030A0"/>
            </a:solidFill>
          </a:ln>
        </p:spPr>
      </p:pic>
      <p:sp>
        <p:nvSpPr>
          <p:cNvPr id="3" name="矩形 2"/>
          <p:cNvSpPr/>
          <p:nvPr/>
        </p:nvSpPr>
        <p:spPr>
          <a:xfrm>
            <a:off x="1782276" y="5974812"/>
            <a:ext cx="5600498" cy="400110"/>
          </a:xfrm>
          <a:prstGeom prst="rect">
            <a:avLst/>
          </a:prstGeom>
        </p:spPr>
        <p:txBody>
          <a:bodyPr wrap="square">
            <a:spAutoFit/>
          </a:bodyPr>
          <a:lstStyle/>
          <a:p>
            <a:r>
              <a:rPr lang="zh-CN" altLang="en-US" sz="2000" dirty="0">
                <a:hlinkClick r:id="rId4"/>
              </a:rPr>
              <a:t>https://www.bilibili.com/video/av926885838?p=15</a:t>
            </a:r>
            <a:r>
              <a:rPr lang="zh-CN" altLang="en-US" sz="2000"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p:txBody>
          <a:bodyPr/>
          <a:lstStyle/>
          <a:p>
            <a:r>
              <a:rPr lang="en-US" altLang="zh-CN" sz="3000">
                <a:latin typeface="Calibri" panose="020F0502020204030204" pitchFamily="34" charset="0"/>
                <a:ea typeface="宋体" panose="02010600030101010101" pitchFamily="2" charset="-122"/>
              </a:rPr>
              <a:t>Vision-based biometrics</a:t>
            </a:r>
          </a:p>
        </p:txBody>
      </p:sp>
      <p:pic>
        <p:nvPicPr>
          <p:cNvPr id="77827" name="Picture 3" descr="youngProcessed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804122"/>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descr="matched2002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811" y="3804122"/>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5" descr="afghanportra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2369" y="901260"/>
            <a:ext cx="3250506" cy="242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Rectangle 6"/>
          <p:cNvSpPr>
            <a:spLocks noChangeArrowheads="1"/>
          </p:cNvSpPr>
          <p:nvPr/>
        </p:nvSpPr>
        <p:spPr bwMode="auto">
          <a:xfrm>
            <a:off x="276335" y="3351212"/>
            <a:ext cx="4935191"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zh-CN" sz="1600" dirty="0">
                <a:latin typeface="Calibri" panose="020F0502020204030204" pitchFamily="34" charset="0"/>
                <a:ea typeface="宋体" panose="02010600030101010101" pitchFamily="2" charset="-122"/>
              </a:rPr>
              <a:t>“</a:t>
            </a:r>
            <a:r>
              <a:rPr lang="en-US" altLang="zh-CN" sz="1600" i="1" dirty="0">
                <a:latin typeface="Calibri" panose="020F0502020204030204" pitchFamily="34" charset="0"/>
                <a:ea typeface="宋体" panose="02010600030101010101" pitchFamily="2" charset="-122"/>
              </a:rPr>
              <a:t>How the Afghan Girl was Identified by Her Iris Patterns</a:t>
            </a:r>
            <a:r>
              <a:rPr lang="en-US" altLang="zh-CN" sz="1600" dirty="0">
                <a:latin typeface="Calibri" panose="020F0502020204030204" pitchFamily="34" charset="0"/>
                <a:ea typeface="宋体" panose="02010600030101010101" pitchFamily="2" charset="-122"/>
              </a:rPr>
              <a:t>”</a:t>
            </a:r>
          </a:p>
        </p:txBody>
      </p:sp>
      <p:pic>
        <p:nvPicPr>
          <p:cNvPr id="77831" name="Picture 16" descr="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914400"/>
            <a:ext cx="1656061"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gimg2.baidu.com/image_search/src=http%3A%2F%2F5b0988e595225.cdn.sohucs.com%2Fimages%2F20190827%2Fac186d9f94054299b9c27cd9984d61b6.jpeg&amp;refer=http%3A%2F%2F5b0988e595225.cdn.sohucs.com&amp;app=2002&amp;size=f9999,10000&amp;q=a80&amp;n=0&amp;g=0n&amp;fmt=jpeg?sec=1617196231&amp;t=dd66c55b9a3e97ac04c2cbd16b4b69a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300287"/>
            <a:ext cx="4042942"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p:txBody>
          <a:bodyPr/>
          <a:lstStyle/>
          <a:p>
            <a:r>
              <a:rPr lang="en-US" altLang="zh-CN" sz="3000">
                <a:ea typeface="宋体" panose="02010600030101010101" pitchFamily="2" charset="-122"/>
              </a:rPr>
              <a:t>Robotics</a:t>
            </a:r>
          </a:p>
        </p:txBody>
      </p:sp>
      <p:sp>
        <p:nvSpPr>
          <p:cNvPr id="82947" name="AutoShape 6" descr="2_on_1_melee2"/>
          <p:cNvSpPr>
            <a:spLocks noChangeAspect="1" noChangeArrowheads="1"/>
          </p:cNvSpPr>
          <p:nvPr/>
        </p:nvSpPr>
        <p:spPr bwMode="auto">
          <a:xfrm>
            <a:off x="6616911" y="2548777"/>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82948" name="AutoShape 8" descr="2_on_1_melee2"/>
          <p:cNvSpPr>
            <a:spLocks noChangeAspect="1" noChangeArrowheads="1"/>
          </p:cNvSpPr>
          <p:nvPr/>
        </p:nvSpPr>
        <p:spPr bwMode="auto">
          <a:xfrm>
            <a:off x="6616911" y="2548777"/>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82950" name="Rectangle 10"/>
          <p:cNvSpPr>
            <a:spLocks noChangeArrowheads="1"/>
          </p:cNvSpPr>
          <p:nvPr/>
        </p:nvSpPr>
        <p:spPr bwMode="auto">
          <a:xfrm>
            <a:off x="2057400" y="5605046"/>
            <a:ext cx="523027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600" dirty="0">
                <a:ea typeface="宋体" panose="02010600030101010101" pitchFamily="2" charset="-122"/>
              </a:rPr>
              <a:t>Robotics in MAP (Machine Autonomous Perception) lab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txBox="1">
            <a:spLocks noChangeArrowheads="1"/>
          </p:cNvSpPr>
          <p:nvPr/>
        </p:nvSpPr>
        <p:spPr bwMode="auto">
          <a:xfrm>
            <a:off x="638175"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ＭＳ Ｐゴシック" panose="020B0600070205080204" pitchFamily="34" charset="-128"/>
              </a:rPr>
              <a:t>Examination</a:t>
            </a:r>
          </a:p>
        </p:txBody>
      </p:sp>
      <p:sp>
        <p:nvSpPr>
          <p:cNvPr id="35843" name="Rectangle 3"/>
          <p:cNvSpPr txBox="1">
            <a:spLocks noChangeArrowheads="1"/>
          </p:cNvSpPr>
          <p:nvPr/>
        </p:nvSpPr>
        <p:spPr bwMode="auto">
          <a:xfrm>
            <a:off x="122238" y="1219200"/>
            <a:ext cx="886936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r>
              <a:rPr lang="en-US" altLang="zh-CN" sz="2400" dirty="0">
                <a:latin typeface="Calibri" panose="020F0502020204030204" pitchFamily="34" charset="0"/>
                <a:ea typeface="ＭＳ Ｐゴシック" panose="020B0600070205080204" pitchFamily="34" charset="-128"/>
              </a:rPr>
              <a:t>Homework 30%: 3 times, and each time 10%.</a:t>
            </a:r>
          </a:p>
          <a:p>
            <a:pPr lvl="1"/>
            <a:r>
              <a:rPr lang="en-US" altLang="zh-CN" sz="2400" dirty="0">
                <a:latin typeface="Calibri" panose="020F0502020204030204" pitchFamily="34" charset="0"/>
                <a:ea typeface="ＭＳ Ｐゴシック" panose="020B0600070205080204" pitchFamily="34" charset="-128"/>
              </a:rPr>
              <a:t>Project 20%: 2 or 3 people for one group</a:t>
            </a:r>
          </a:p>
          <a:p>
            <a:pPr lvl="1"/>
            <a:r>
              <a:rPr lang="en-US" altLang="zh-CN" sz="2400" dirty="0">
                <a:latin typeface="Calibri" panose="020F0502020204030204" pitchFamily="34" charset="0"/>
                <a:ea typeface="ＭＳ Ｐゴシック" panose="020B0600070205080204" pitchFamily="34" charset="-128"/>
              </a:rPr>
              <a:t>Final paper exam: 40% </a:t>
            </a:r>
          </a:p>
          <a:p>
            <a:pPr lvl="1"/>
            <a:r>
              <a:rPr lang="en-US" altLang="zh-CN" sz="2400" dirty="0">
                <a:solidFill>
                  <a:srgbClr val="8585E0"/>
                </a:solidFill>
                <a:latin typeface="Calibri" panose="020F0502020204030204" pitchFamily="34" charset="0"/>
                <a:ea typeface="ＭＳ Ｐゴシック" panose="020B0600070205080204" pitchFamily="34" charset="-128"/>
              </a:rPr>
              <a:t>Attendance: 10%; Being absent &gt;=1/3 lectures, you will fail this course</a:t>
            </a:r>
          </a:p>
          <a:p>
            <a:pPr lvl="1"/>
            <a:r>
              <a:rPr lang="en-US" altLang="zh-CN" sz="2400" dirty="0">
                <a:solidFill>
                  <a:srgbClr val="8585E0"/>
                </a:solidFill>
                <a:latin typeface="Calibri" panose="020F0502020204030204" pitchFamily="34" charset="0"/>
                <a:ea typeface="ＭＳ Ｐゴシック" panose="020B0600070205080204" pitchFamily="34" charset="-128"/>
              </a:rPr>
              <a:t>Bonus 5%: being active in class and answering my questions correctly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p:txBody>
          <a:bodyPr/>
          <a:lstStyle/>
          <a:p>
            <a:r>
              <a:rPr lang="en-US" altLang="zh-CN" dirty="0">
                <a:latin typeface="Calibri" panose="020F0502020204030204" pitchFamily="34" charset="0"/>
                <a:ea typeface="宋体" panose="02010600030101010101" pitchFamily="2" charset="-122"/>
                <a:cs typeface="Calibri" panose="020F0502020204030204" pitchFamily="34" charset="0"/>
              </a:rPr>
              <a:t>Work by our students: Photosynth</a:t>
            </a:r>
          </a:p>
        </p:txBody>
      </p:sp>
      <p:pic>
        <p:nvPicPr>
          <p:cNvPr id="11266" name="Picture 2" descr="E:\Work\ComputerVision\FinalProject\pandemo\results\xtd_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8300"/>
            <a:ext cx="4641532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Rectangle 3"/>
          <p:cNvSpPr>
            <a:spLocks noChangeArrowheads="1"/>
          </p:cNvSpPr>
          <p:nvPr/>
        </p:nvSpPr>
        <p:spPr bwMode="auto">
          <a:xfrm>
            <a:off x="561975" y="838200"/>
            <a:ext cx="84296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r>
              <a:rPr lang="en-US" altLang="zh-CN" sz="2000">
                <a:solidFill>
                  <a:srgbClr val="000000"/>
                </a:solidFill>
                <a:latin typeface="Calibri" panose="020F0502020204030204" pitchFamily="34" charset="0"/>
                <a:ea typeface="宋体" panose="02010600030101010101" pitchFamily="2" charset="-122"/>
                <a:cs typeface="Calibri" panose="020F0502020204030204" pitchFamily="34" charset="0"/>
              </a:rPr>
              <a:t>Project products of students from 2009 Media&amp;Arts</a:t>
            </a:r>
          </a:p>
        </p:txBody>
      </p:sp>
    </p:spTree>
    <p:extLst>
      <p:ext uri="{BB962C8B-B14F-4D97-AF65-F5344CB8AC3E}">
        <p14:creationId xmlns:p14="http://schemas.microsoft.com/office/powerpoint/2010/main" val="2939339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3.61111E-6 1.48148E-6 L -3.70746 0.00486 " pathEditMode="relative" rAng="0" ptsTypes="AA">
                                      <p:cBhvr>
                                        <p:cTn id="6" dur="15000" fill="hold"/>
                                        <p:tgtEl>
                                          <p:spTgt spid="11266"/>
                                        </p:tgtEl>
                                        <p:attrNameLst>
                                          <p:attrName>ppt_x</p:attrName>
                                          <p:attrName>ppt_y</p:attrName>
                                        </p:attrNameLst>
                                      </p:cBhvr>
                                      <p:rCtr x="-18538200" y="23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图片 1"/>
          <p:cNvPicPr>
            <a:picLocks noChangeAspect="1"/>
          </p:cNvPicPr>
          <p:nvPr/>
        </p:nvPicPr>
        <p:blipFill>
          <a:blip r:embed="rId2" cstate="print">
            <a:extLst>
              <a:ext uri="{28A0092B-C50C-407E-A947-70E740481C1C}">
                <a14:useLocalDpi xmlns:a14="http://schemas.microsoft.com/office/drawing/2010/main" val="0"/>
              </a:ext>
            </a:extLst>
          </a:blip>
          <a:srcRect t="12222"/>
          <a:stretch>
            <a:fillRect/>
          </a:stretch>
        </p:blipFill>
        <p:spPr bwMode="auto">
          <a:xfrm>
            <a:off x="990600" y="1295400"/>
            <a:ext cx="3711679"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4" descr="RGB_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1" y="1295399"/>
            <a:ext cx="2640700" cy="1981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5" descr="NIR_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1" y="3481461"/>
            <a:ext cx="2673706" cy="20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
        <p:nvSpPr>
          <p:cNvPr id="2" name="矩形 1"/>
          <p:cNvSpPr/>
          <p:nvPr/>
        </p:nvSpPr>
        <p:spPr>
          <a:xfrm>
            <a:off x="182846" y="5564931"/>
            <a:ext cx="8774249" cy="830997"/>
          </a:xfrm>
          <a:prstGeom prst="rect">
            <a:avLst/>
          </a:prstGeom>
        </p:spPr>
        <p:txBody>
          <a:bodyPr wrap="square">
            <a:spAutoFit/>
          </a:bodyPr>
          <a:lstStyle/>
          <a:p>
            <a:pPr algn="just"/>
            <a:r>
              <a:rPr lang="zh-CN" altLang="en-US" sz="1600" dirty="0"/>
              <a:t>Lin Zhang, Lida Li</a:t>
            </a:r>
            <a:r>
              <a:rPr lang="en-US" altLang="zh-CN" sz="1600" dirty="0"/>
              <a:t>,</a:t>
            </a:r>
            <a:r>
              <a:rPr lang="zh-CN" altLang="en-US" sz="1600" dirty="0"/>
              <a:t> Anqi Yang </a:t>
            </a:r>
            <a:r>
              <a:rPr lang="en-US" altLang="zh-CN" sz="1600" dirty="0"/>
              <a:t>et al.</a:t>
            </a:r>
            <a:r>
              <a:rPr lang="zh-CN" altLang="en-US" sz="1600" dirty="0"/>
              <a:t>, "Towards contactless palmprint Recognition: A novel device, a new benchmark, and a collaborative representation based identification approach", Pattern Recognition, vol. 69, pp. 199-212, 2017</a:t>
            </a:r>
          </a:p>
        </p:txBody>
      </p:sp>
      <p:sp>
        <p:nvSpPr>
          <p:cNvPr id="8" name="文本框 109">
            <a:extLst>
              <a:ext uri="{FF2B5EF4-FFF2-40B4-BE49-F238E27FC236}">
                <a16:creationId xmlns:a16="http://schemas.microsoft.com/office/drawing/2014/main" id="{F9BF2E60-06E3-432D-A5AE-5D0FA2770C23}"/>
              </a:ext>
            </a:extLst>
          </p:cNvPr>
          <p:cNvSpPr txBox="1">
            <a:spLocks noChangeArrowheads="1"/>
          </p:cNvSpPr>
          <p:nvPr/>
        </p:nvSpPr>
        <p:spPr bwMode="auto">
          <a:xfrm>
            <a:off x="253294" y="838902"/>
            <a:ext cx="88907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196">
              <a:defRPr/>
            </a:pPr>
            <a:r>
              <a:rPr lang="en-US" altLang="zh-CN" sz="2000" b="1" dirty="0">
                <a:solidFill>
                  <a:srgbClr val="334353"/>
                </a:solidFill>
                <a:latin typeface="微软雅黑" panose="020B0503020204020204" pitchFamily="34" charset="-122"/>
              </a:rPr>
              <a:t>Palmprint and </a:t>
            </a:r>
            <a:r>
              <a:rPr lang="en-US" altLang="zh-CN" sz="2000" b="1" dirty="0" err="1">
                <a:solidFill>
                  <a:srgbClr val="334353"/>
                </a:solidFill>
                <a:latin typeface="微软雅黑" panose="020B0503020204020204" pitchFamily="34" charset="-122"/>
              </a:rPr>
              <a:t>palmvein</a:t>
            </a:r>
            <a:r>
              <a:rPr lang="en-US" altLang="zh-CN" sz="2000" b="1" dirty="0">
                <a:solidFill>
                  <a:srgbClr val="334353"/>
                </a:solidFill>
                <a:latin typeface="微软雅黑" panose="020B0503020204020204" pitchFamily="34" charset="-122"/>
              </a:rPr>
              <a:t> recognition</a:t>
            </a:r>
            <a:endParaRPr lang="id-ID" altLang="zh-CN" sz="2000" b="1" dirty="0">
              <a:solidFill>
                <a:srgbClr val="334353"/>
              </a:solidFill>
              <a:latin typeface="微软雅黑" panose="020B0503020204020204" pitchFamily="34" charset="-122"/>
            </a:endParaRPr>
          </a:p>
        </p:txBody>
      </p:sp>
    </p:spTree>
    <p:extLst>
      <p:ext uri="{BB962C8B-B14F-4D97-AF65-F5344CB8AC3E}">
        <p14:creationId xmlns:p14="http://schemas.microsoft.com/office/powerpoint/2010/main" val="326147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
        <p:nvSpPr>
          <p:cNvPr id="2" name="矩形 1"/>
          <p:cNvSpPr/>
          <p:nvPr/>
        </p:nvSpPr>
        <p:spPr>
          <a:xfrm>
            <a:off x="152400" y="5812528"/>
            <a:ext cx="8746453" cy="584775"/>
          </a:xfrm>
          <a:prstGeom prst="rect">
            <a:avLst/>
          </a:prstGeom>
        </p:spPr>
        <p:txBody>
          <a:bodyPr wrap="square">
            <a:spAutoFit/>
          </a:bodyPr>
          <a:lstStyle/>
          <a:p>
            <a:pPr algn="just"/>
            <a:r>
              <a:rPr lang="en-US" altLang="zh-CN" sz="1600" dirty="0" err="1"/>
              <a:t>Yingyi</a:t>
            </a:r>
            <a:r>
              <a:rPr lang="en-US" altLang="zh-CN" sz="1600" dirty="0"/>
              <a:t> Zhang, Lin Zhang* et al., Pay by showing your palm: A study of palmprint verification on mobile platforms, in: Proc. ICME, pp. 862-867, 2019.</a:t>
            </a:r>
            <a:endParaRPr lang="zh-CN" altLang="en-US" sz="1600" dirty="0"/>
          </a:p>
        </p:txBody>
      </p:sp>
      <p:sp>
        <p:nvSpPr>
          <p:cNvPr id="5" name="文本框 109">
            <a:extLst>
              <a:ext uri="{FF2B5EF4-FFF2-40B4-BE49-F238E27FC236}">
                <a16:creationId xmlns:a16="http://schemas.microsoft.com/office/drawing/2014/main" id="{E0FB7A31-A09F-4806-8B6B-0D70B334ADCB}"/>
              </a:ext>
            </a:extLst>
          </p:cNvPr>
          <p:cNvSpPr txBox="1">
            <a:spLocks noChangeArrowheads="1"/>
          </p:cNvSpPr>
          <p:nvPr/>
        </p:nvSpPr>
        <p:spPr bwMode="auto">
          <a:xfrm>
            <a:off x="253294" y="838902"/>
            <a:ext cx="88907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196">
              <a:defRPr/>
            </a:pPr>
            <a:r>
              <a:rPr lang="en-US" altLang="zh-CN" sz="2000" b="1" dirty="0">
                <a:solidFill>
                  <a:srgbClr val="334353"/>
                </a:solidFill>
                <a:latin typeface="微软雅黑" panose="020B0503020204020204" pitchFamily="34" charset="-122"/>
              </a:rPr>
              <a:t>Palmprint verification on </a:t>
            </a:r>
            <a:r>
              <a:rPr lang="en-US" altLang="zh-CN" sz="2000" b="1" dirty="0" err="1">
                <a:solidFill>
                  <a:srgbClr val="334353"/>
                </a:solidFill>
                <a:latin typeface="微软雅黑" panose="020B0503020204020204" pitchFamily="34" charset="-122"/>
              </a:rPr>
              <a:t>mobilephones</a:t>
            </a:r>
            <a:endParaRPr lang="id-ID" altLang="zh-CN" sz="2000" b="1" dirty="0">
              <a:solidFill>
                <a:srgbClr val="334353"/>
              </a:solidFill>
              <a:latin typeface="微软雅黑" panose="020B0503020204020204" pitchFamily="34" charset="-122"/>
            </a:endParaRPr>
          </a:p>
        </p:txBody>
      </p:sp>
    </p:spTree>
    <p:extLst>
      <p:ext uri="{BB962C8B-B14F-4D97-AF65-F5344CB8AC3E}">
        <p14:creationId xmlns:p14="http://schemas.microsoft.com/office/powerpoint/2010/main" val="4067349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86019" name="文本框 109"/>
          <p:cNvSpPr txBox="1">
            <a:spLocks noChangeArrowheads="1"/>
          </p:cNvSpPr>
          <p:nvPr/>
        </p:nvSpPr>
        <p:spPr bwMode="auto">
          <a:xfrm>
            <a:off x="1092200" y="1181100"/>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zh-CN" altLang="en-US" sz="2800" b="1">
                <a:solidFill>
                  <a:srgbClr val="334353"/>
                </a:solidFill>
                <a:latin typeface="微软雅黑" panose="020B0503020204020204" pitchFamily="34" charset="-122"/>
              </a:rPr>
              <a:t>图像曝光度的自动校正</a:t>
            </a:r>
            <a:endParaRPr lang="id-ID" altLang="zh-CN" sz="2800" b="1">
              <a:solidFill>
                <a:srgbClr val="334353"/>
              </a:solidFill>
              <a:latin typeface="微软雅黑" panose="020B0503020204020204" pitchFamily="34" charset="-122"/>
            </a:endParaRPr>
          </a:p>
        </p:txBody>
      </p:sp>
      <p:pic>
        <p:nvPicPr>
          <p:cNvPr id="86021"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3" y="2068513"/>
            <a:ext cx="4478337"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94225" y="2068513"/>
            <a:ext cx="4489450" cy="336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88067" name="文本框 109"/>
          <p:cNvSpPr txBox="1">
            <a:spLocks noChangeArrowheads="1"/>
          </p:cNvSpPr>
          <p:nvPr/>
        </p:nvSpPr>
        <p:spPr bwMode="auto">
          <a:xfrm>
            <a:off x="1092200" y="1181100"/>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zh-CN" altLang="en-US" sz="2800" b="1">
                <a:solidFill>
                  <a:srgbClr val="334353"/>
                </a:solidFill>
                <a:latin typeface="微软雅黑" panose="020B0503020204020204" pitchFamily="34" charset="-122"/>
              </a:rPr>
              <a:t>图像曝光度的自动校正</a:t>
            </a:r>
            <a:endParaRPr lang="id-ID" altLang="zh-CN" sz="2800" b="1">
              <a:solidFill>
                <a:srgbClr val="334353"/>
              </a:solidFill>
              <a:latin typeface="微软雅黑" panose="020B0503020204020204" pitchFamily="34" charset="-122"/>
            </a:endParaRPr>
          </a:p>
        </p:txBody>
      </p:sp>
      <p:pic>
        <p:nvPicPr>
          <p:cNvPr id="88069"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3" y="1798638"/>
            <a:ext cx="4465637"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97400" y="1798638"/>
            <a:ext cx="4465638"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1" name="KSO_Shape"/>
          <p:cNvSpPr>
            <a:spLocks/>
          </p:cNvSpPr>
          <p:nvPr/>
        </p:nvSpPr>
        <p:spPr bwMode="auto">
          <a:xfrm>
            <a:off x="206378" y="1175009"/>
            <a:ext cx="815975" cy="520442"/>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accent1"/>
          </a:solidFill>
          <a:ln>
            <a:noFill/>
          </a:ln>
        </p:spPr>
        <p:txBody>
          <a:bodyPr anchor="ctr">
            <a:scene3d>
              <a:camera prst="orthographicFront"/>
              <a:lightRig rig="threePt" dir="t"/>
            </a:scene3d>
            <a:sp3d>
              <a:contourClr>
                <a:srgbClr val="FFFFFF"/>
              </a:contourClr>
            </a:sp3d>
          </a:bodyPr>
          <a:lstStyle/>
          <a:p>
            <a:pPr algn="ctr" defTabSz="685720" eaLnBrk="1" fontAlgn="auto" hangingPunct="1">
              <a:spcBef>
                <a:spcPts val="0"/>
              </a:spcBef>
              <a:spcAft>
                <a:spcPts val="0"/>
              </a:spcAft>
              <a:defRPr/>
            </a:pPr>
            <a:endParaRPr lang="zh-CN" altLang="en-US" sz="1400">
              <a:solidFill>
                <a:srgbClr val="FFFFFF"/>
              </a:solidFill>
              <a:latin typeface="Arial"/>
            </a:endParaRPr>
          </a:p>
        </p:txBody>
      </p:sp>
      <p:sp>
        <p:nvSpPr>
          <p:cNvPr id="33" name="文本框 109"/>
          <p:cNvSpPr txBox="1">
            <a:spLocks noChangeArrowheads="1"/>
          </p:cNvSpPr>
          <p:nvPr/>
        </p:nvSpPr>
        <p:spPr bwMode="auto">
          <a:xfrm>
            <a:off x="1092188" y="1181336"/>
            <a:ext cx="56134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eaLnBrk="1" hangingPunct="1">
              <a:defRPr/>
            </a:pPr>
            <a:r>
              <a:rPr lang="zh-CN" altLang="en-US" sz="2800" b="1" dirty="0">
                <a:solidFill>
                  <a:srgbClr val="334353"/>
                </a:solidFill>
                <a:latin typeface="微软雅黑" panose="020B0503020204020204" pitchFamily="34" charset="-122"/>
              </a:rPr>
              <a:t>图像曝光度的自动校正</a:t>
            </a:r>
            <a:endParaRPr lang="id-ID" altLang="zh-CN" sz="2800" b="1" dirty="0">
              <a:solidFill>
                <a:srgbClr val="334353"/>
              </a:solidFill>
              <a:latin typeface="微软雅黑" panose="020B0503020204020204" pitchFamily="34" charset="-122"/>
            </a:endParaRPr>
          </a:p>
        </p:txBody>
      </p:sp>
      <p:sp>
        <p:nvSpPr>
          <p:cNvPr id="47" name="文本框 113"/>
          <p:cNvSpPr txBox="1">
            <a:spLocks noChangeArrowheads="1"/>
          </p:cNvSpPr>
          <p:nvPr/>
        </p:nvSpPr>
        <p:spPr bwMode="auto">
          <a:xfrm>
            <a:off x="348945" y="1255665"/>
            <a:ext cx="475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eaLnBrk="1" hangingPunct="1">
              <a:defRPr/>
            </a:pPr>
            <a:r>
              <a:rPr lang="en-US" altLang="zh-CN" sz="2400" dirty="0">
                <a:solidFill>
                  <a:prstClr val="white"/>
                </a:solidFill>
                <a:cs typeface="Arial" panose="020B0604020202020204" pitchFamily="34" charset="0"/>
              </a:rPr>
              <a:t>4</a:t>
            </a:r>
            <a:endParaRPr lang="zh-CN" altLang="en-US" sz="2400" dirty="0">
              <a:solidFill>
                <a:prstClr val="white"/>
              </a:solidFill>
              <a:cs typeface="Arial" panose="020B0604020202020204" pitchFamily="34" charset="0"/>
            </a:endParaRPr>
          </a:p>
        </p:txBody>
      </p:sp>
      <p:sp>
        <p:nvSpPr>
          <p:cNvPr id="6"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
        <p:nvSpPr>
          <p:cNvPr id="2" name="矩形 1"/>
          <p:cNvSpPr/>
          <p:nvPr/>
        </p:nvSpPr>
        <p:spPr>
          <a:xfrm>
            <a:off x="103512" y="6233305"/>
            <a:ext cx="8937622" cy="584775"/>
          </a:xfrm>
          <a:prstGeom prst="rect">
            <a:avLst/>
          </a:prstGeom>
        </p:spPr>
        <p:txBody>
          <a:bodyPr wrap="square">
            <a:spAutoFit/>
          </a:bodyPr>
          <a:lstStyle/>
          <a:p>
            <a:pPr algn="just"/>
            <a:r>
              <a:rPr lang="zh-CN" altLang="en-US" sz="1600" dirty="0"/>
              <a:t>L</a:t>
            </a:r>
            <a:r>
              <a:rPr lang="en-US" altLang="zh-CN" sz="1600" dirty="0"/>
              <a:t>in</a:t>
            </a:r>
            <a:r>
              <a:rPr lang="zh-CN" altLang="en-US" sz="1600" dirty="0"/>
              <a:t> Zhang, Lijun Zhang </a:t>
            </a:r>
            <a:r>
              <a:rPr lang="en-US" altLang="zh-CN" sz="1600" dirty="0"/>
              <a:t>et al., </a:t>
            </a:r>
            <a:r>
              <a:rPr lang="zh-CN" altLang="en-US" sz="1600" dirty="0"/>
              <a:t>"Zero-Shot Restoration of Back-lit Images Using Deep Internal Learning", ACM Int'l Conf. Multimedia, 2019 </a:t>
            </a:r>
          </a:p>
        </p:txBody>
      </p:sp>
    </p:spTree>
    <p:extLst>
      <p:ext uri="{BB962C8B-B14F-4D97-AF65-F5344CB8AC3E}">
        <p14:creationId xmlns:p14="http://schemas.microsoft.com/office/powerpoint/2010/main" val="2881560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marL="0" marR="0" lvl="0" indent="0" algn="l" defTabSz="684213"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334353"/>
                </a:solidFill>
                <a:effectLst/>
                <a:uLnTx/>
                <a:uFillTx/>
                <a:latin typeface="微软雅黑" panose="020B0503020204020204" pitchFamily="34" charset="-122"/>
                <a:ea typeface="微软雅黑" panose="020B0503020204020204" pitchFamily="34" charset="-122"/>
                <a:cs typeface="+mn-cs"/>
              </a:rPr>
              <a:t>Recent work of our group</a:t>
            </a:r>
            <a:endParaRPr kumimoji="0" lang="id-ID" altLang="zh-CN" sz="2800" b="1" i="0" u="none" strike="noStrike" kern="1200" cap="none" spc="0" normalizeH="0" baseline="0" noProof="0" dirty="0">
              <a:ln>
                <a:noFill/>
              </a:ln>
              <a:solidFill>
                <a:srgbClr val="334353"/>
              </a:solidFill>
              <a:effectLst/>
              <a:uLnTx/>
              <a:uFillTx/>
              <a:latin typeface="微软雅黑" panose="020B0503020204020204" pitchFamily="34" charset="-122"/>
              <a:ea typeface="微软雅黑" panose="020B0503020204020204" pitchFamily="34" charset="-122"/>
              <a:cs typeface="+mn-cs"/>
            </a:endParaRPr>
          </a:p>
        </p:txBody>
      </p:sp>
      <p:sp>
        <p:nvSpPr>
          <p:cNvPr id="9" name="矩形 8">
            <a:extLst>
              <a:ext uri="{FF2B5EF4-FFF2-40B4-BE49-F238E27FC236}">
                <a16:creationId xmlns:a16="http://schemas.microsoft.com/office/drawing/2014/main" id="{FAE63705-957C-4D5C-9869-51E5514CAC24}"/>
              </a:ext>
            </a:extLst>
          </p:cNvPr>
          <p:cNvSpPr/>
          <p:nvPr/>
        </p:nvSpPr>
        <p:spPr>
          <a:xfrm>
            <a:off x="289239" y="5868299"/>
            <a:ext cx="8577532" cy="523220"/>
          </a:xfrm>
          <a:prstGeom prst="rect">
            <a:avLst/>
          </a:prstGeom>
        </p:spPr>
        <p:txBody>
          <a:bodyPr wrap="square">
            <a:spAutoFit/>
          </a:bodyPr>
          <a:lstStyle/>
          <a:p>
            <a:pPr algn="just"/>
            <a:r>
              <a:rPr lang="zh-CN" altLang="en-US" sz="1400" dirty="0"/>
              <a:t>Lin Zhang, Anqi Zhu</a:t>
            </a:r>
            <a:r>
              <a:rPr lang="en-US" altLang="zh-CN" sz="1400" dirty="0"/>
              <a:t>, </a:t>
            </a:r>
            <a:r>
              <a:rPr lang="en-US" altLang="zh-CN" sz="1400" dirty="0" err="1"/>
              <a:t>Shiyu</a:t>
            </a:r>
            <a:r>
              <a:rPr lang="en-US" altLang="zh-CN" sz="1400" dirty="0"/>
              <a:t> Zhao</a:t>
            </a:r>
            <a:r>
              <a:rPr lang="zh-CN" altLang="en-US" sz="1400" dirty="0"/>
              <a:t> </a:t>
            </a:r>
            <a:r>
              <a:rPr lang="en-US" altLang="zh-CN" sz="1400" dirty="0"/>
              <a:t>et al., </a:t>
            </a:r>
            <a:r>
              <a:rPr lang="zh-CN" altLang="en-US" sz="1400" dirty="0"/>
              <a:t>"Simulation of atmospheric visibility impairment", IEEE Trans. Image Processing, vol. 30, pp. 8713-8726, 2021.</a:t>
            </a:r>
          </a:p>
        </p:txBody>
      </p:sp>
      <p:sp>
        <p:nvSpPr>
          <p:cNvPr id="5" name="文本框 109">
            <a:extLst>
              <a:ext uri="{FF2B5EF4-FFF2-40B4-BE49-F238E27FC236}">
                <a16:creationId xmlns:a16="http://schemas.microsoft.com/office/drawing/2014/main" id="{78F8A8DE-F101-42FF-972C-295B18FD41D2}"/>
              </a:ext>
            </a:extLst>
          </p:cNvPr>
          <p:cNvSpPr txBox="1">
            <a:spLocks noChangeArrowheads="1"/>
          </p:cNvSpPr>
          <p:nvPr/>
        </p:nvSpPr>
        <p:spPr bwMode="auto">
          <a:xfrm>
            <a:off x="253294" y="838902"/>
            <a:ext cx="88907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196">
              <a:defRPr/>
            </a:pPr>
            <a:r>
              <a:rPr lang="en-US" altLang="zh-CN" sz="2000" b="1" dirty="0">
                <a:solidFill>
                  <a:srgbClr val="334353"/>
                </a:solidFill>
                <a:latin typeface="微软雅黑" panose="020B0503020204020204" pitchFamily="34" charset="-122"/>
              </a:rPr>
              <a:t>Simulation of atmospheric visibility impairment</a:t>
            </a:r>
            <a:endParaRPr lang="id-ID" altLang="zh-CN" sz="2000" b="1" dirty="0">
              <a:solidFill>
                <a:srgbClr val="334353"/>
              </a:solidFill>
              <a:latin typeface="微软雅黑" panose="020B0503020204020204" pitchFamily="34" charset="-122"/>
            </a:endParaRPr>
          </a:p>
        </p:txBody>
      </p:sp>
    </p:spTree>
    <p:extLst>
      <p:ext uri="{BB962C8B-B14F-4D97-AF65-F5344CB8AC3E}">
        <p14:creationId xmlns:p14="http://schemas.microsoft.com/office/powerpoint/2010/main" val="94071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1" name="文本框 109"/>
          <p:cNvSpPr txBox="1">
            <a:spLocks noChangeArrowheads="1"/>
          </p:cNvSpPr>
          <p:nvPr/>
        </p:nvSpPr>
        <p:spPr bwMode="auto">
          <a:xfrm>
            <a:off x="152400" y="914400"/>
            <a:ext cx="7316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400" b="1" dirty="0">
                <a:solidFill>
                  <a:srgbClr val="334353"/>
                </a:solidFill>
                <a:latin typeface="微软雅黑" panose="020B0503020204020204" pitchFamily="34" charset="-122"/>
              </a:rPr>
              <a:t>Short-range Self-parking</a:t>
            </a:r>
            <a:endParaRPr lang="id-ID" altLang="zh-CN" sz="2400" b="1" dirty="0">
              <a:solidFill>
                <a:srgbClr val="334353"/>
              </a:solidFill>
              <a:latin typeface="微软雅黑" panose="020B0503020204020204" pitchFamily="34" charset="-122"/>
            </a:endParaRPr>
          </a:p>
        </p:txBody>
      </p:sp>
      <p:sp>
        <p:nvSpPr>
          <p:cNvPr id="5"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
        <p:nvSpPr>
          <p:cNvPr id="2" name="矩形 1"/>
          <p:cNvSpPr/>
          <p:nvPr/>
        </p:nvSpPr>
        <p:spPr>
          <a:xfrm>
            <a:off x="80520" y="5768206"/>
            <a:ext cx="8987280" cy="584775"/>
          </a:xfrm>
          <a:prstGeom prst="rect">
            <a:avLst/>
          </a:prstGeom>
        </p:spPr>
        <p:txBody>
          <a:bodyPr wrap="square">
            <a:spAutoFit/>
          </a:bodyPr>
          <a:lstStyle/>
          <a:p>
            <a:pPr algn="just"/>
            <a:r>
              <a:rPr lang="zh-CN" altLang="en-US" sz="1600" dirty="0"/>
              <a:t>Lin Zhang, Junhao Huang </a:t>
            </a:r>
            <a:r>
              <a:rPr lang="en-US" altLang="zh-CN" sz="1600" dirty="0"/>
              <a:t>et al., </a:t>
            </a:r>
            <a:r>
              <a:rPr lang="zh-CN" altLang="en-US" sz="1600" dirty="0"/>
              <a:t>"Vision-based parking-slot detection: A DCNN-based approach and a large-scale benchmark dataset", IEEE Trans. Image Processing, vol. 27, no. 11, pp. 5350-5364, 2018. </a:t>
            </a:r>
          </a:p>
        </p:txBody>
      </p:sp>
    </p:spTree>
    <p:extLst>
      <p:ext uri="{BB962C8B-B14F-4D97-AF65-F5344CB8AC3E}">
        <p14:creationId xmlns:p14="http://schemas.microsoft.com/office/powerpoint/2010/main" val="52776188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665" y="1301311"/>
            <a:ext cx="9010669" cy="4255377"/>
          </a:xfrm>
          <a:prstGeom prst="rect">
            <a:avLst/>
          </a:prstGeom>
        </p:spPr>
      </p:pic>
    </p:spTree>
    <p:extLst>
      <p:ext uri="{BB962C8B-B14F-4D97-AF65-F5344CB8AC3E}">
        <p14:creationId xmlns:p14="http://schemas.microsoft.com/office/powerpoint/2010/main" val="353822277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1" name="文本框 109"/>
          <p:cNvSpPr txBox="1">
            <a:spLocks noChangeArrowheads="1"/>
          </p:cNvSpPr>
          <p:nvPr/>
        </p:nvSpPr>
        <p:spPr bwMode="auto">
          <a:xfrm>
            <a:off x="136234" y="946800"/>
            <a:ext cx="8945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eaLnBrk="1" hangingPunct="1">
              <a:defRPr/>
            </a:pPr>
            <a:r>
              <a:rPr lang="en-US" altLang="zh-CN" sz="2000" b="1" dirty="0">
                <a:solidFill>
                  <a:srgbClr val="334353"/>
                </a:solidFill>
                <a:latin typeface="微软雅黑" panose="020B0503020204020204" pitchFamily="34" charset="-122"/>
              </a:rPr>
              <a:t>Pedestrian and speed-bump detection and distance measurement</a:t>
            </a:r>
            <a:endParaRPr lang="id-ID" altLang="zh-CN" sz="2000" b="1" dirty="0">
              <a:solidFill>
                <a:srgbClr val="334353"/>
              </a:solidFill>
              <a:latin typeface="微软雅黑" panose="020B0503020204020204" pitchFamily="34" charset="-122"/>
            </a:endParaRPr>
          </a:p>
        </p:txBody>
      </p:sp>
      <p:sp>
        <p:nvSpPr>
          <p:cNvPr id="5"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Tree>
    <p:extLst>
      <p:ext uri="{BB962C8B-B14F-4D97-AF65-F5344CB8AC3E}">
        <p14:creationId xmlns:p14="http://schemas.microsoft.com/office/powerpoint/2010/main" val="287350262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txBox="1">
            <a:spLocks noChangeArrowheads="1"/>
          </p:cNvSpPr>
          <p:nvPr/>
        </p:nvSpPr>
        <p:spPr bwMode="auto">
          <a:xfrm>
            <a:off x="669925"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Today</a:t>
            </a:r>
          </a:p>
        </p:txBody>
      </p:sp>
      <p:sp>
        <p:nvSpPr>
          <p:cNvPr id="36867" name="Rectangle 3"/>
          <p:cNvSpPr>
            <a:spLocks noChangeArrowheads="1"/>
          </p:cNvSpPr>
          <p:nvPr/>
        </p:nvSpPr>
        <p:spPr bwMode="auto">
          <a:xfrm>
            <a:off x="157163" y="1219200"/>
            <a:ext cx="79248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r>
              <a:rPr lang="en-US" altLang="zh-CN" sz="2600" dirty="0">
                <a:latin typeface="Calibri" panose="020F0502020204030204" pitchFamily="34" charset="0"/>
                <a:ea typeface="Arial Unicode MS" panose="020B0604020202020204" pitchFamily="34" charset="-122"/>
                <a:cs typeface="Arial Unicode MS" panose="020B0604020202020204" pitchFamily="34" charset="-122"/>
              </a:rPr>
              <a:t>What is computer vision?</a:t>
            </a:r>
          </a:p>
          <a:p>
            <a:pPr lvl="1"/>
            <a:r>
              <a:rPr lang="en-US" altLang="zh-CN" sz="2600" dirty="0">
                <a:latin typeface="Calibri" panose="020F0502020204030204" pitchFamily="34" charset="0"/>
                <a:ea typeface="Arial Unicode MS" panose="020B0604020202020204" pitchFamily="34" charset="-122"/>
                <a:cs typeface="Arial Unicode MS" panose="020B0604020202020204" pitchFamily="34" charset="-122"/>
              </a:rPr>
              <a:t>Why do we need to study CV?</a:t>
            </a:r>
          </a:p>
          <a:p>
            <a:pPr lvl="1"/>
            <a:r>
              <a:rPr lang="en-US" altLang="zh-CN" sz="2600" dirty="0">
                <a:latin typeface="Calibri" panose="020F0502020204030204" pitchFamily="34" charset="0"/>
                <a:ea typeface="Arial Unicode MS" panose="020B0604020202020204" pitchFamily="34" charset="-122"/>
                <a:cs typeface="Arial Unicode MS" panose="020B0604020202020204" pitchFamily="34" charset="-122"/>
              </a:rPr>
              <a:t>Course overview</a:t>
            </a:r>
            <a:endParaRPr lang="en-US" altLang="zh-CN" dirty="0">
              <a:latin typeface="Calibri" panose="020F0502020204030204" pitchFamily="34" charset="0"/>
              <a:ea typeface="Arial Unicode MS" panose="020B0604020202020204" pitchFamily="34" charset="-122"/>
              <a:cs typeface="Arial Unicode MS" panose="020B0604020202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文本框 109"/>
          <p:cNvSpPr txBox="1">
            <a:spLocks noChangeArrowheads="1"/>
          </p:cNvSpPr>
          <p:nvPr/>
        </p:nvSpPr>
        <p:spPr bwMode="auto">
          <a:xfrm>
            <a:off x="253294" y="797712"/>
            <a:ext cx="88907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196">
              <a:defRPr/>
            </a:pPr>
            <a:r>
              <a:rPr lang="en-US" altLang="zh-CN" sz="2000" b="1" dirty="0">
                <a:solidFill>
                  <a:srgbClr val="334353"/>
                </a:solidFill>
                <a:latin typeface="微软雅黑" panose="020B0503020204020204" pitchFamily="34" charset="-122"/>
              </a:rPr>
              <a:t>Online optimization of camera poses in a surround-view system</a:t>
            </a:r>
            <a:endParaRPr lang="id-ID" altLang="zh-CN" sz="2000" b="1" dirty="0">
              <a:solidFill>
                <a:srgbClr val="334353"/>
              </a:solidFill>
              <a:latin typeface="微软雅黑" panose="020B0503020204020204" pitchFamily="34" charset="-122"/>
            </a:endParaRPr>
          </a:p>
        </p:txBody>
      </p:sp>
      <p:sp>
        <p:nvSpPr>
          <p:cNvPr id="4"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
        <p:nvSpPr>
          <p:cNvPr id="2" name="矩形 1"/>
          <p:cNvSpPr/>
          <p:nvPr/>
        </p:nvSpPr>
        <p:spPr>
          <a:xfrm>
            <a:off x="0" y="6216238"/>
            <a:ext cx="9067800" cy="646331"/>
          </a:xfrm>
          <a:prstGeom prst="rect">
            <a:avLst/>
          </a:prstGeom>
        </p:spPr>
        <p:txBody>
          <a:bodyPr wrap="square">
            <a:spAutoFit/>
          </a:bodyPr>
          <a:lstStyle/>
          <a:p>
            <a:pPr algn="just"/>
            <a:r>
              <a:rPr lang="zh-CN" altLang="en-US" sz="1800" dirty="0"/>
              <a:t>Tianjun Zhang, Lin Zhang</a:t>
            </a:r>
            <a:r>
              <a:rPr lang="en-US" altLang="zh-CN" sz="1800" dirty="0"/>
              <a:t>*</a:t>
            </a:r>
            <a:r>
              <a:rPr lang="zh-CN" altLang="en-US" sz="1800" dirty="0"/>
              <a:t> </a:t>
            </a:r>
            <a:r>
              <a:rPr lang="en-US" altLang="zh-CN" sz="1800" dirty="0"/>
              <a:t>et al.</a:t>
            </a:r>
            <a:r>
              <a:rPr lang="zh-CN" altLang="en-US" sz="1800" dirty="0"/>
              <a:t>, "ROECS: A Robust Semi-direct Pipeline Towards Online Extrinsics Correction of the Surround-view System", in Proc. ACM Int'l Conf. Multimedia, 2021.</a:t>
            </a:r>
          </a:p>
        </p:txBody>
      </p:sp>
    </p:spTree>
    <p:extLst>
      <p:ext uri="{BB962C8B-B14F-4D97-AF65-F5344CB8AC3E}">
        <p14:creationId xmlns:p14="http://schemas.microsoft.com/office/powerpoint/2010/main" val="1148713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3" name="文本框 109"/>
          <p:cNvSpPr txBox="1">
            <a:spLocks noChangeArrowheads="1"/>
          </p:cNvSpPr>
          <p:nvPr/>
        </p:nvSpPr>
        <p:spPr bwMode="auto">
          <a:xfrm>
            <a:off x="510425" y="1040425"/>
            <a:ext cx="80518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196">
              <a:defRPr/>
            </a:pPr>
            <a:r>
              <a:rPr lang="en-US" altLang="zh-CN" sz="2400" b="1" dirty="0">
                <a:solidFill>
                  <a:srgbClr val="334353"/>
                </a:solidFill>
                <a:latin typeface="微软雅黑" panose="020B0503020204020204" pitchFamily="34" charset="-122"/>
              </a:rPr>
              <a:t>Photometric adjustment in the surround-view</a:t>
            </a:r>
            <a:endParaRPr lang="id-ID" altLang="zh-CN" sz="2400" b="1" dirty="0">
              <a:solidFill>
                <a:srgbClr val="334353"/>
              </a:solidFill>
              <a:latin typeface="微软雅黑" panose="020B0503020204020204" pitchFamily="34" charset="-122"/>
            </a:endParaRPr>
          </a:p>
        </p:txBody>
      </p:sp>
      <p:sp>
        <p:nvSpPr>
          <p:cNvPr id="4"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Tree>
    <p:extLst>
      <p:ext uri="{BB962C8B-B14F-4D97-AF65-F5344CB8AC3E}">
        <p14:creationId xmlns:p14="http://schemas.microsoft.com/office/powerpoint/2010/main" val="262645831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
        <p:nvSpPr>
          <p:cNvPr id="3" name="矩形 2"/>
          <p:cNvSpPr/>
          <p:nvPr/>
        </p:nvSpPr>
        <p:spPr>
          <a:xfrm>
            <a:off x="112142" y="5745515"/>
            <a:ext cx="8839200" cy="646331"/>
          </a:xfrm>
          <a:prstGeom prst="rect">
            <a:avLst/>
          </a:prstGeom>
        </p:spPr>
        <p:txBody>
          <a:bodyPr wrap="square">
            <a:spAutoFit/>
          </a:bodyPr>
          <a:lstStyle/>
          <a:p>
            <a:pPr algn="just"/>
            <a:r>
              <a:rPr lang="zh-CN" altLang="en-US" sz="1800" dirty="0"/>
              <a:t>Xuan Shao, Lin Zhang</a:t>
            </a:r>
            <a:r>
              <a:rPr lang="en-US" altLang="zh-CN" sz="1800" dirty="0"/>
              <a:t>*</a:t>
            </a:r>
            <a:r>
              <a:rPr lang="zh-CN" altLang="en-US" sz="1800" dirty="0"/>
              <a:t> </a:t>
            </a:r>
            <a:r>
              <a:rPr lang="en-US" altLang="zh-CN" sz="1800" dirty="0"/>
              <a:t>et al.</a:t>
            </a:r>
            <a:r>
              <a:rPr lang="zh-CN" altLang="en-US" sz="1800" dirty="0"/>
              <a:t>, "MOFIS</a:t>
            </a:r>
            <a:r>
              <a:rPr lang="zh-CN" altLang="en-US" sz="1800" baseline="-25000" dirty="0"/>
              <a:t>SLAM</a:t>
            </a:r>
            <a:r>
              <a:rPr lang="zh-CN" altLang="en-US" sz="1800" dirty="0"/>
              <a:t>: A multi-object semantic SLAM system with front-view, inertial and surround-view sensors for indoor parking", IEEE Trans. </a:t>
            </a:r>
            <a:r>
              <a:rPr lang="en-US" altLang="zh-CN" sz="1800" dirty="0"/>
              <a:t>CSVT</a:t>
            </a:r>
            <a:r>
              <a:rPr lang="zh-CN" altLang="en-US" sz="1800" dirty="0"/>
              <a:t>, </a:t>
            </a:r>
            <a:r>
              <a:rPr lang="en-US" altLang="zh-CN" sz="1800" dirty="0"/>
              <a:t>2022</a:t>
            </a:r>
            <a:endParaRPr lang="zh-CN" altLang="en-US" sz="1800" dirty="0"/>
          </a:p>
        </p:txBody>
      </p:sp>
      <p:sp>
        <p:nvSpPr>
          <p:cNvPr id="6" name="文本框 109">
            <a:extLst>
              <a:ext uri="{FF2B5EF4-FFF2-40B4-BE49-F238E27FC236}">
                <a16:creationId xmlns:a16="http://schemas.microsoft.com/office/drawing/2014/main" id="{EE716902-1B2E-44EC-8A6B-16B0FF39EA14}"/>
              </a:ext>
            </a:extLst>
          </p:cNvPr>
          <p:cNvSpPr txBox="1">
            <a:spLocks noChangeArrowheads="1"/>
          </p:cNvSpPr>
          <p:nvPr/>
        </p:nvSpPr>
        <p:spPr bwMode="auto">
          <a:xfrm>
            <a:off x="253294" y="838902"/>
            <a:ext cx="88907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196">
              <a:defRPr/>
            </a:pPr>
            <a:r>
              <a:rPr lang="en-US" altLang="zh-CN" sz="2000" b="1" dirty="0">
                <a:solidFill>
                  <a:srgbClr val="334353"/>
                </a:solidFill>
                <a:latin typeface="微软雅黑" panose="020B0503020204020204" pitchFamily="34" charset="-122"/>
              </a:rPr>
              <a:t>SLAM for indoor parking environments</a:t>
            </a:r>
            <a:endParaRPr lang="id-ID" altLang="zh-CN" sz="2000" b="1" dirty="0">
              <a:solidFill>
                <a:srgbClr val="334353"/>
              </a:solidFill>
              <a:latin typeface="微软雅黑" panose="020B0503020204020204" pitchFamily="34" charset="-122"/>
            </a:endParaRPr>
          </a:p>
        </p:txBody>
      </p:sp>
    </p:spTree>
    <p:extLst>
      <p:ext uri="{BB962C8B-B14F-4D97-AF65-F5344CB8AC3E}">
        <p14:creationId xmlns:p14="http://schemas.microsoft.com/office/powerpoint/2010/main" val="172151540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
        <p:nvSpPr>
          <p:cNvPr id="4" name="矩形 3"/>
          <p:cNvSpPr/>
          <p:nvPr/>
        </p:nvSpPr>
        <p:spPr>
          <a:xfrm>
            <a:off x="94130" y="5861104"/>
            <a:ext cx="8897470" cy="523220"/>
          </a:xfrm>
          <a:prstGeom prst="rect">
            <a:avLst/>
          </a:prstGeom>
        </p:spPr>
        <p:txBody>
          <a:bodyPr wrap="square">
            <a:spAutoFit/>
          </a:bodyPr>
          <a:lstStyle/>
          <a:p>
            <a:pPr algn="just"/>
            <a:r>
              <a:rPr lang="en-US" altLang="zh-CN" sz="1400" dirty="0" err="1"/>
              <a:t>Anqi</a:t>
            </a:r>
            <a:r>
              <a:rPr lang="en-US" altLang="zh-CN" sz="1400" dirty="0"/>
              <a:t> Zhu, Lin Zhang* et al, Pedestrian-Aware Panoramic Video Stitching Based on a Structured Camera Array, ACM Transactions on Multimedia Computing, Communications, and Applications, 17 (4): 136,  2021.</a:t>
            </a:r>
          </a:p>
        </p:txBody>
      </p:sp>
      <p:sp>
        <p:nvSpPr>
          <p:cNvPr id="6" name="文本框 109">
            <a:extLst>
              <a:ext uri="{FF2B5EF4-FFF2-40B4-BE49-F238E27FC236}">
                <a16:creationId xmlns:a16="http://schemas.microsoft.com/office/drawing/2014/main" id="{338F1D1D-3A75-4851-8409-D4FE6B8C26F7}"/>
              </a:ext>
            </a:extLst>
          </p:cNvPr>
          <p:cNvSpPr txBox="1">
            <a:spLocks noChangeArrowheads="1"/>
          </p:cNvSpPr>
          <p:nvPr/>
        </p:nvSpPr>
        <p:spPr bwMode="auto">
          <a:xfrm>
            <a:off x="253294" y="838902"/>
            <a:ext cx="88907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196">
              <a:defRPr/>
            </a:pPr>
            <a:r>
              <a:rPr lang="en-US" altLang="zh-CN" sz="2000" b="1" dirty="0">
                <a:solidFill>
                  <a:srgbClr val="334353"/>
                </a:solidFill>
                <a:latin typeface="微软雅黑" panose="020B0503020204020204" pitchFamily="34" charset="-122"/>
              </a:rPr>
              <a:t>Panoramic video stitching</a:t>
            </a:r>
            <a:endParaRPr lang="id-ID" altLang="zh-CN" sz="2000" b="1" dirty="0">
              <a:solidFill>
                <a:srgbClr val="334353"/>
              </a:solidFill>
              <a:latin typeface="微软雅黑" panose="020B0503020204020204" pitchFamily="34" charset="-122"/>
            </a:endParaRPr>
          </a:p>
        </p:txBody>
      </p:sp>
    </p:spTree>
    <p:extLst>
      <p:ext uri="{BB962C8B-B14F-4D97-AF65-F5344CB8AC3E}">
        <p14:creationId xmlns:p14="http://schemas.microsoft.com/office/powerpoint/2010/main" val="86020108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
        <p:nvSpPr>
          <p:cNvPr id="4" name="矩形 3"/>
          <p:cNvSpPr/>
          <p:nvPr/>
        </p:nvSpPr>
        <p:spPr>
          <a:xfrm>
            <a:off x="94130" y="5807802"/>
            <a:ext cx="8897470" cy="584775"/>
          </a:xfrm>
          <a:prstGeom prst="rect">
            <a:avLst/>
          </a:prstGeom>
        </p:spPr>
        <p:txBody>
          <a:bodyPr wrap="square">
            <a:spAutoFit/>
          </a:bodyPr>
          <a:lstStyle/>
          <a:p>
            <a:pPr algn="just"/>
            <a:r>
              <a:rPr lang="en-US" altLang="zh-CN" sz="1600" dirty="0" err="1"/>
              <a:t>Tianjun</a:t>
            </a:r>
            <a:r>
              <a:rPr lang="en-US" altLang="zh-CN" sz="1600" dirty="0"/>
              <a:t> Zhang, Lin Zhang* et al., "CVIDS: A collaborative localization and dense mapping framework for multi-agent based visual-inertial SLAM," IEEE Transactions on Image Processing, vol. 31, 2022 </a:t>
            </a:r>
            <a:endParaRPr lang="zh-CN" altLang="en-US" sz="1600" dirty="0"/>
          </a:p>
        </p:txBody>
      </p:sp>
      <p:sp>
        <p:nvSpPr>
          <p:cNvPr id="6" name="文本框 109">
            <a:extLst>
              <a:ext uri="{FF2B5EF4-FFF2-40B4-BE49-F238E27FC236}">
                <a16:creationId xmlns:a16="http://schemas.microsoft.com/office/drawing/2014/main" id="{636A59EA-1987-4901-AB5B-21FCF733C9FE}"/>
              </a:ext>
            </a:extLst>
          </p:cNvPr>
          <p:cNvSpPr txBox="1">
            <a:spLocks noChangeArrowheads="1"/>
          </p:cNvSpPr>
          <p:nvPr/>
        </p:nvSpPr>
        <p:spPr bwMode="auto">
          <a:xfrm>
            <a:off x="253294" y="838902"/>
            <a:ext cx="88907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196">
              <a:defRPr/>
            </a:pPr>
            <a:r>
              <a:rPr lang="en-US" altLang="zh-CN" sz="2000" b="1" dirty="0">
                <a:solidFill>
                  <a:srgbClr val="334353"/>
                </a:solidFill>
                <a:latin typeface="微软雅黑" panose="020B0503020204020204" pitchFamily="34" charset="-122"/>
              </a:rPr>
              <a:t>Multi-agent mapping</a:t>
            </a:r>
            <a:endParaRPr lang="id-ID" altLang="zh-CN" sz="2000" b="1" dirty="0">
              <a:solidFill>
                <a:srgbClr val="334353"/>
              </a:solidFill>
              <a:latin typeface="微软雅黑" panose="020B0503020204020204" pitchFamily="34" charset="-122"/>
            </a:endParaRPr>
          </a:p>
        </p:txBody>
      </p:sp>
    </p:spTree>
    <p:extLst>
      <p:ext uri="{BB962C8B-B14F-4D97-AF65-F5344CB8AC3E}">
        <p14:creationId xmlns:p14="http://schemas.microsoft.com/office/powerpoint/2010/main" val="139252837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9"/>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
        <p:nvSpPr>
          <p:cNvPr id="4" name="矩形 3"/>
          <p:cNvSpPr/>
          <p:nvPr/>
        </p:nvSpPr>
        <p:spPr>
          <a:xfrm>
            <a:off x="253294" y="5670180"/>
            <a:ext cx="8577532" cy="646331"/>
          </a:xfrm>
          <a:prstGeom prst="rect">
            <a:avLst/>
          </a:prstGeom>
        </p:spPr>
        <p:txBody>
          <a:bodyPr wrap="square">
            <a:spAutoFit/>
          </a:bodyPr>
          <a:lstStyle/>
          <a:p>
            <a:pPr algn="just"/>
            <a:r>
              <a:rPr lang="en-US" altLang="zh-CN" sz="1800" dirty="0"/>
              <a:t>Zhong Wang, Lin Zhang* et</a:t>
            </a:r>
            <a:r>
              <a:rPr lang="zh-CN" altLang="en-US" sz="1800" dirty="0"/>
              <a:t> </a:t>
            </a:r>
            <a:r>
              <a:rPr lang="en-US" altLang="zh-CN" sz="1800" dirty="0"/>
              <a:t>al., "D-LIOM: Tightly-coupled direct LiDAR-inertial odometry and mapping," IEEE Transactions on Multimedia, 2023</a:t>
            </a:r>
            <a:endParaRPr lang="zh-CN" altLang="en-US" sz="1800" dirty="0"/>
          </a:p>
        </p:txBody>
      </p:sp>
      <p:sp>
        <p:nvSpPr>
          <p:cNvPr id="7" name="文本框 109">
            <a:extLst>
              <a:ext uri="{FF2B5EF4-FFF2-40B4-BE49-F238E27FC236}">
                <a16:creationId xmlns:a16="http://schemas.microsoft.com/office/drawing/2014/main" id="{5B47EA1C-C5BB-4CB7-AA7E-6B26AA4AFF1B}"/>
              </a:ext>
            </a:extLst>
          </p:cNvPr>
          <p:cNvSpPr txBox="1">
            <a:spLocks noChangeArrowheads="1"/>
          </p:cNvSpPr>
          <p:nvPr/>
        </p:nvSpPr>
        <p:spPr bwMode="auto">
          <a:xfrm>
            <a:off x="253294" y="855378"/>
            <a:ext cx="88907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196">
              <a:defRPr/>
            </a:pPr>
            <a:r>
              <a:rPr lang="en-US" altLang="zh-CN" sz="2000" b="1" dirty="0">
                <a:solidFill>
                  <a:srgbClr val="334353"/>
                </a:solidFill>
                <a:latin typeface="微软雅黑" panose="020B0503020204020204" pitchFamily="34" charset="-122"/>
              </a:rPr>
              <a:t>Tightly-coupled direct LiDAR-inertial odometry and mapping</a:t>
            </a:r>
            <a:endParaRPr lang="id-ID" altLang="zh-CN" sz="2000" b="1" dirty="0">
              <a:solidFill>
                <a:srgbClr val="334353"/>
              </a:solidFill>
              <a:latin typeface="微软雅黑" panose="020B0503020204020204" pitchFamily="34" charset="-122"/>
            </a:endParaRPr>
          </a:p>
        </p:txBody>
      </p:sp>
    </p:spTree>
    <p:extLst>
      <p:ext uri="{BB962C8B-B14F-4D97-AF65-F5344CB8AC3E}">
        <p14:creationId xmlns:p14="http://schemas.microsoft.com/office/powerpoint/2010/main" val="72699845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9">
            <a:extLst>
              <a:ext uri="{FF2B5EF4-FFF2-40B4-BE49-F238E27FC236}">
                <a16:creationId xmlns:a16="http://schemas.microsoft.com/office/drawing/2014/main" id="{CE06D742-1D87-40E6-8128-8FB56B56E2EA}"/>
              </a:ext>
            </a:extLst>
          </p:cNvPr>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
        <p:nvSpPr>
          <p:cNvPr id="4" name="矩形 3">
            <a:extLst>
              <a:ext uri="{FF2B5EF4-FFF2-40B4-BE49-F238E27FC236}">
                <a16:creationId xmlns:a16="http://schemas.microsoft.com/office/drawing/2014/main" id="{4DB5E5D3-F4AC-43C3-B8A2-515B2F790AA1}"/>
              </a:ext>
            </a:extLst>
          </p:cNvPr>
          <p:cNvSpPr/>
          <p:nvPr/>
        </p:nvSpPr>
        <p:spPr>
          <a:xfrm>
            <a:off x="111195" y="5794929"/>
            <a:ext cx="8897470" cy="584775"/>
          </a:xfrm>
          <a:prstGeom prst="rect">
            <a:avLst/>
          </a:prstGeom>
        </p:spPr>
        <p:txBody>
          <a:bodyPr wrap="square">
            <a:spAutoFit/>
          </a:bodyPr>
          <a:lstStyle/>
          <a:p>
            <a:pPr algn="l"/>
            <a:r>
              <a:rPr lang="en-US" altLang="zh-CN" sz="1600" dirty="0" err="1"/>
              <a:t>Zhanbo</a:t>
            </a:r>
            <a:r>
              <a:rPr lang="en-US" altLang="zh-CN" sz="1600" dirty="0"/>
              <a:t> Shi, Lin Zhang* et al., Audio–Visual Sound Source Localization and Tracking Based on Mobile Robot for The Cocktail Party Problem, Appl. Sci., 13(10), 2023</a:t>
            </a:r>
          </a:p>
        </p:txBody>
      </p:sp>
      <p:sp>
        <p:nvSpPr>
          <p:cNvPr id="7" name="文本框 109">
            <a:extLst>
              <a:ext uri="{FF2B5EF4-FFF2-40B4-BE49-F238E27FC236}">
                <a16:creationId xmlns:a16="http://schemas.microsoft.com/office/drawing/2014/main" id="{1B1BC8D4-810C-4BCF-ABC1-29E5AED3C5E5}"/>
              </a:ext>
            </a:extLst>
          </p:cNvPr>
          <p:cNvSpPr txBox="1">
            <a:spLocks noChangeArrowheads="1"/>
          </p:cNvSpPr>
          <p:nvPr/>
        </p:nvSpPr>
        <p:spPr bwMode="auto">
          <a:xfrm>
            <a:off x="253294" y="855378"/>
            <a:ext cx="88907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196">
              <a:defRPr/>
            </a:pPr>
            <a:r>
              <a:rPr lang="en-US" altLang="zh-CN" sz="2000" b="1" dirty="0">
                <a:solidFill>
                  <a:srgbClr val="334353"/>
                </a:solidFill>
                <a:latin typeface="微软雅黑" panose="020B0503020204020204" pitchFamily="34" charset="-122"/>
              </a:rPr>
              <a:t>Sound localization in noisy environments</a:t>
            </a:r>
            <a:endParaRPr lang="id-ID" altLang="zh-CN" sz="2000" b="1" dirty="0">
              <a:solidFill>
                <a:srgbClr val="334353"/>
              </a:solidFill>
              <a:latin typeface="微软雅黑" panose="020B0503020204020204" pitchFamily="34" charset="-122"/>
            </a:endParaRPr>
          </a:p>
        </p:txBody>
      </p:sp>
    </p:spTree>
    <p:extLst>
      <p:ext uri="{BB962C8B-B14F-4D97-AF65-F5344CB8AC3E}">
        <p14:creationId xmlns:p14="http://schemas.microsoft.com/office/powerpoint/2010/main" val="75251702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09">
            <a:extLst>
              <a:ext uri="{FF2B5EF4-FFF2-40B4-BE49-F238E27FC236}">
                <a16:creationId xmlns:a16="http://schemas.microsoft.com/office/drawing/2014/main" id="{CE06D742-1D87-40E6-8128-8FB56B56E2EA}"/>
              </a:ext>
            </a:extLst>
          </p:cNvPr>
          <p:cNvSpPr txBox="1">
            <a:spLocks noChangeArrowheads="1"/>
          </p:cNvSpPr>
          <p:nvPr/>
        </p:nvSpPr>
        <p:spPr bwMode="auto">
          <a:xfrm>
            <a:off x="253294" y="239331"/>
            <a:ext cx="561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4213">
              <a:lnSpc>
                <a:spcPct val="90000"/>
              </a:lnSpc>
              <a:spcBef>
                <a:spcPts val="750"/>
              </a:spcBef>
              <a:buFont typeface="Arial" panose="020B0604020202020204" pitchFamily="34" charset="0"/>
              <a:buChar char="•"/>
              <a:defRPr sz="2100">
                <a:solidFill>
                  <a:schemeClr val="tx1"/>
                </a:solidFill>
                <a:latin typeface="华文细黑" panose="02010600040101010101" pitchFamily="2" charset="-122"/>
                <a:ea typeface="微软雅黑" panose="020B0503020204020204" pitchFamily="34" charset="-122"/>
              </a:defRPr>
            </a:lvl1pPr>
            <a:lvl2pPr marL="742950" indent="-285750" defTabSz="684213">
              <a:lnSpc>
                <a:spcPct val="90000"/>
              </a:lnSpc>
              <a:spcBef>
                <a:spcPts val="375"/>
              </a:spcBef>
              <a:buFont typeface="Arial" panose="020B0604020202020204" pitchFamily="34" charset="0"/>
              <a:buChar char="•"/>
              <a:defRPr>
                <a:solidFill>
                  <a:schemeClr val="tx1"/>
                </a:solidFill>
                <a:latin typeface="华文细黑" panose="02010600040101010101" pitchFamily="2" charset="-122"/>
                <a:ea typeface="微软雅黑" panose="020B0503020204020204" pitchFamily="34" charset="-122"/>
              </a:defRPr>
            </a:lvl2pPr>
            <a:lvl3pPr marL="1143000" indent="-228600" defTabSz="684213">
              <a:lnSpc>
                <a:spcPct val="90000"/>
              </a:lnSpc>
              <a:spcBef>
                <a:spcPts val="375"/>
              </a:spcBef>
              <a:buFont typeface="Arial" panose="020B0604020202020204" pitchFamily="34" charset="0"/>
              <a:buChar char="•"/>
              <a:defRPr sz="1500">
                <a:solidFill>
                  <a:schemeClr val="tx1"/>
                </a:solidFill>
                <a:latin typeface="华文细黑" panose="02010600040101010101" pitchFamily="2" charset="-122"/>
                <a:ea typeface="微软雅黑" panose="020B0503020204020204" pitchFamily="34" charset="-122"/>
              </a:defRPr>
            </a:lvl3pPr>
            <a:lvl4pPr marL="16002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4pPr>
            <a:lvl5pPr marL="2057400" indent="-228600" defTabSz="684213">
              <a:lnSpc>
                <a:spcPct val="90000"/>
              </a:lnSpc>
              <a:spcBef>
                <a:spcPts val="375"/>
              </a:spcBef>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5pPr>
            <a:lvl6pPr marL="25146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6pPr>
            <a:lvl7pPr marL="29718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7pPr>
            <a:lvl8pPr marL="34290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8pPr>
            <a:lvl9pPr marL="3886200" indent="-228600" defTabSz="684213"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华文细黑" panose="02010600040101010101" pitchFamily="2" charset="-122"/>
                <a:ea typeface="微软雅黑" panose="020B0503020204020204" pitchFamily="34" charset="-122"/>
              </a:defRPr>
            </a:lvl9pPr>
          </a:lstStyle>
          <a:p>
            <a:pPr eaLnBrk="1" hangingPunct="1">
              <a:lnSpc>
                <a:spcPct val="100000"/>
              </a:lnSpc>
              <a:spcBef>
                <a:spcPct val="0"/>
              </a:spcBef>
              <a:buFontTx/>
              <a:buNone/>
            </a:pPr>
            <a:r>
              <a:rPr lang="en-US" altLang="zh-CN" sz="2800" b="1" dirty="0">
                <a:solidFill>
                  <a:srgbClr val="334353"/>
                </a:solidFill>
                <a:latin typeface="微软雅黑" panose="020B0503020204020204" pitchFamily="34" charset="-122"/>
              </a:rPr>
              <a:t>Recent work of our group</a:t>
            </a:r>
            <a:endParaRPr lang="id-ID" altLang="zh-CN" sz="2800" b="1" dirty="0">
              <a:solidFill>
                <a:srgbClr val="334353"/>
              </a:solidFill>
              <a:latin typeface="微软雅黑" panose="020B0503020204020204" pitchFamily="34" charset="-122"/>
            </a:endParaRPr>
          </a:p>
        </p:txBody>
      </p:sp>
      <p:sp>
        <p:nvSpPr>
          <p:cNvPr id="5" name="文本框 4">
            <a:extLst>
              <a:ext uri="{FF2B5EF4-FFF2-40B4-BE49-F238E27FC236}">
                <a16:creationId xmlns:a16="http://schemas.microsoft.com/office/drawing/2014/main" id="{977E3F9E-599C-4EA9-92B7-8F65948356A9}"/>
              </a:ext>
            </a:extLst>
          </p:cNvPr>
          <p:cNvSpPr txBox="1"/>
          <p:nvPr/>
        </p:nvSpPr>
        <p:spPr>
          <a:xfrm>
            <a:off x="141897" y="5887995"/>
            <a:ext cx="8845584" cy="523220"/>
          </a:xfrm>
          <a:prstGeom prst="rect">
            <a:avLst/>
          </a:prstGeom>
          <a:noFill/>
        </p:spPr>
        <p:txBody>
          <a:bodyPr wrap="square">
            <a:spAutoFit/>
          </a:bodyPr>
          <a:lstStyle/>
          <a:p>
            <a:pPr algn="just"/>
            <a:r>
              <a:rPr lang="zh-CN" altLang="en-US" sz="1400" dirty="0"/>
              <a:t>Kaixin Chen, Lin Zhang* </a:t>
            </a:r>
            <a:r>
              <a:rPr lang="en-US" altLang="zh-CN" sz="1400" dirty="0"/>
              <a:t>et al.</a:t>
            </a:r>
            <a:r>
              <a:rPr lang="zh-CN" altLang="en-US" sz="1400" dirty="0"/>
              <a:t>, "Skeleton-aware Graph-based Adversarial Networks for Human Pose Estimation from Sparse IMUs," ACM Transactions on Multimedia Computing, Communications, and Applications, </a:t>
            </a:r>
            <a:r>
              <a:rPr lang="en-US" altLang="zh-CN" sz="1400" dirty="0"/>
              <a:t>2024</a:t>
            </a:r>
            <a:r>
              <a:rPr lang="zh-CN" altLang="en-US" sz="1400" dirty="0"/>
              <a:t>.</a:t>
            </a:r>
          </a:p>
        </p:txBody>
      </p:sp>
      <p:sp>
        <p:nvSpPr>
          <p:cNvPr id="7" name="文本框 109">
            <a:extLst>
              <a:ext uri="{FF2B5EF4-FFF2-40B4-BE49-F238E27FC236}">
                <a16:creationId xmlns:a16="http://schemas.microsoft.com/office/drawing/2014/main" id="{BD175DC5-DAA8-419C-A856-A2EF07867E92}"/>
              </a:ext>
            </a:extLst>
          </p:cNvPr>
          <p:cNvSpPr txBox="1">
            <a:spLocks noChangeArrowheads="1"/>
          </p:cNvSpPr>
          <p:nvPr/>
        </p:nvSpPr>
        <p:spPr bwMode="auto">
          <a:xfrm>
            <a:off x="253294" y="855378"/>
            <a:ext cx="88907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196">
              <a:defRPr/>
            </a:pPr>
            <a:r>
              <a:rPr lang="en-US" altLang="zh-CN" sz="2000" b="1" dirty="0">
                <a:solidFill>
                  <a:srgbClr val="334353"/>
                </a:solidFill>
                <a:latin typeface="微软雅黑" panose="020B0503020204020204" pitchFamily="34" charset="-122"/>
              </a:rPr>
              <a:t>Human pose tracking using sparse IMUs</a:t>
            </a:r>
            <a:endParaRPr lang="id-ID" altLang="zh-CN" sz="2000" b="1" dirty="0">
              <a:solidFill>
                <a:srgbClr val="334353"/>
              </a:solidFill>
              <a:latin typeface="微软雅黑" panose="020B0503020204020204" pitchFamily="34" charset="-122"/>
            </a:endParaRPr>
          </a:p>
        </p:txBody>
      </p:sp>
    </p:spTree>
    <p:extLst>
      <p:ext uri="{BB962C8B-B14F-4D97-AF65-F5344CB8AC3E}">
        <p14:creationId xmlns:p14="http://schemas.microsoft.com/office/powerpoint/2010/main" val="382785871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p:txBody>
          <a:bodyPr/>
          <a:lstStyle/>
          <a:p>
            <a:r>
              <a:rPr lang="en-US" altLang="zh-CN" sz="3000">
                <a:latin typeface="Calibri" panose="020F0502020204030204" pitchFamily="34" charset="0"/>
                <a:ea typeface="宋体" panose="02010600030101010101" pitchFamily="2" charset="-122"/>
              </a:rPr>
              <a:t>You can find a good job!</a:t>
            </a:r>
          </a:p>
        </p:txBody>
      </p:sp>
      <p:sp>
        <p:nvSpPr>
          <p:cNvPr id="102403" name="Rectangle 3"/>
          <p:cNvSpPr txBox="1">
            <a:spLocks noChangeArrowheads="1"/>
          </p:cNvSpPr>
          <p:nvPr/>
        </p:nvSpPr>
        <p:spPr bwMode="auto">
          <a:xfrm>
            <a:off x="122238" y="990600"/>
            <a:ext cx="8869362"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r>
              <a:rPr lang="en-US" altLang="zh-CN" sz="2800" dirty="0">
                <a:latin typeface="Calibri" panose="020F0502020204030204" pitchFamily="34" charset="0"/>
                <a:ea typeface="MS Gothic" panose="020B0609070205080204" pitchFamily="49" charset="-128"/>
              </a:rPr>
              <a:t>Many first-class companies now are developing CV related applications, to name a few</a:t>
            </a:r>
          </a:p>
          <a:p>
            <a:pPr lvl="2">
              <a:buFontTx/>
              <a:buChar char="•"/>
            </a:pPr>
            <a:r>
              <a:rPr lang="en-US" altLang="zh-CN" sz="2000" dirty="0" err="1">
                <a:latin typeface="Calibri" panose="020F0502020204030204" pitchFamily="34" charset="0"/>
                <a:ea typeface="MS Gothic" panose="020B0609070205080204" pitchFamily="49" charset="-128"/>
              </a:rPr>
              <a:t>ByteDance</a:t>
            </a:r>
            <a:endParaRPr lang="en-US" altLang="zh-CN" sz="2000" dirty="0">
              <a:latin typeface="Calibri" panose="020F0502020204030204" pitchFamily="34" charset="0"/>
              <a:ea typeface="MS Gothic" panose="020B0609070205080204" pitchFamily="49" charset="-128"/>
            </a:endParaRPr>
          </a:p>
          <a:p>
            <a:pPr lvl="2">
              <a:buFontTx/>
              <a:buChar char="•"/>
            </a:pPr>
            <a:r>
              <a:rPr lang="en-US" altLang="zh-CN" sz="2000" dirty="0">
                <a:latin typeface="Calibri" panose="020F0502020204030204" pitchFamily="34" charset="0"/>
                <a:ea typeface="MS Gothic" panose="020B0609070205080204" pitchFamily="49" charset="-128"/>
              </a:rPr>
              <a:t>Google</a:t>
            </a:r>
          </a:p>
          <a:p>
            <a:pPr lvl="2">
              <a:buFontTx/>
              <a:buChar char="•"/>
            </a:pPr>
            <a:r>
              <a:rPr lang="en-US" altLang="zh-CN" sz="2000" dirty="0">
                <a:latin typeface="Calibri" panose="020F0502020204030204" pitchFamily="34" charset="0"/>
                <a:ea typeface="MS Gothic" panose="020B0609070205080204" pitchFamily="49" charset="-128"/>
              </a:rPr>
              <a:t>Ali</a:t>
            </a:r>
          </a:p>
          <a:p>
            <a:pPr lvl="2">
              <a:buFontTx/>
              <a:buChar char="•"/>
            </a:pPr>
            <a:r>
              <a:rPr lang="en-US" altLang="zh-CN" sz="2000" dirty="0">
                <a:latin typeface="Calibri" panose="020F0502020204030204" pitchFamily="34" charset="0"/>
                <a:ea typeface="MS Gothic" panose="020B0609070205080204" pitchFamily="49" charset="-128"/>
              </a:rPr>
              <a:t>Meta</a:t>
            </a:r>
          </a:p>
          <a:p>
            <a:pPr lvl="2">
              <a:buFontTx/>
              <a:buChar char="•"/>
            </a:pPr>
            <a:r>
              <a:rPr lang="en-US" altLang="zh-CN" sz="2000" dirty="0" err="1">
                <a:latin typeface="Calibri" panose="020F0502020204030204" pitchFamily="34" charset="0"/>
                <a:ea typeface="MS Gothic" panose="020B0609070205080204" pitchFamily="49" charset="-128"/>
              </a:rPr>
              <a:t>SenseTime</a:t>
            </a:r>
            <a:endParaRPr lang="en-US" altLang="zh-CN" sz="2000" dirty="0">
              <a:latin typeface="Calibri" panose="020F0502020204030204" pitchFamily="34" charset="0"/>
              <a:ea typeface="MS Gothic" panose="020B0609070205080204" pitchFamily="49" charset="-128"/>
            </a:endParaRPr>
          </a:p>
          <a:p>
            <a:pPr lvl="2">
              <a:buFontTx/>
              <a:buChar char="•"/>
            </a:pPr>
            <a:r>
              <a:rPr lang="en-US" altLang="zh-CN" sz="2000" dirty="0" err="1">
                <a:latin typeface="Calibri" panose="020F0502020204030204" pitchFamily="34" charset="0"/>
                <a:ea typeface="MS Gothic" panose="020B0609070205080204" pitchFamily="49" charset="-128"/>
              </a:rPr>
              <a:t>megvii</a:t>
            </a:r>
            <a:endParaRPr lang="en-US" altLang="zh-CN" sz="2000" dirty="0">
              <a:latin typeface="Calibri" panose="020F0502020204030204" pitchFamily="34" charset="0"/>
              <a:ea typeface="MS Gothic" panose="020B0609070205080204" pitchFamily="49" charset="-128"/>
            </a:endParaRPr>
          </a:p>
          <a:p>
            <a:pPr lvl="2">
              <a:buFontTx/>
              <a:buChar char="•"/>
            </a:pPr>
            <a:r>
              <a:rPr lang="en-US" altLang="zh-CN" sz="2000" dirty="0">
                <a:latin typeface="Calibri" panose="020F0502020204030204" pitchFamily="34" charset="0"/>
                <a:ea typeface="MS Gothic" panose="020B0609070205080204" pitchFamily="49" charset="-128"/>
              </a:rPr>
              <a:t>Tencent</a:t>
            </a:r>
          </a:p>
          <a:p>
            <a:pPr lvl="2">
              <a:buFontTx/>
              <a:buChar char="•"/>
            </a:pPr>
            <a:r>
              <a:rPr lang="en-US" altLang="zh-CN" sz="2000" dirty="0">
                <a:latin typeface="Calibri" panose="020F0502020204030204" pitchFamily="34" charset="0"/>
                <a:ea typeface="MS Gothic" panose="020B0609070205080204" pitchFamily="49" charset="-128"/>
              </a:rPr>
              <a:t>Baidu</a:t>
            </a:r>
          </a:p>
          <a:p>
            <a:pPr lvl="2">
              <a:buFontTx/>
              <a:buChar char="•"/>
            </a:pPr>
            <a:r>
              <a:rPr lang="en-US" altLang="zh-CN" sz="2000" dirty="0">
                <a:latin typeface="Calibri" panose="020F0502020204030204" pitchFamily="34" charset="0"/>
                <a:ea typeface="MS Gothic" panose="020B0609070205080204" pitchFamily="49" charset="-128"/>
              </a:rPr>
              <a:t>DJI</a:t>
            </a:r>
          </a:p>
          <a:p>
            <a:pPr lvl="2">
              <a:buFontTx/>
              <a:buChar char="•"/>
            </a:pPr>
            <a:r>
              <a:rPr lang="en-US" altLang="zh-CN" sz="2000" dirty="0">
                <a:latin typeface="Calibri" panose="020F0502020204030204" pitchFamily="34" charset="0"/>
                <a:ea typeface="宋体" panose="02010600030101010101" pitchFamily="2" charset="-122"/>
              </a:rPr>
              <a:t>Huawei</a:t>
            </a:r>
          </a:p>
          <a:p>
            <a:pPr lvl="2">
              <a:buFontTx/>
              <a:buChar char="•"/>
            </a:pPr>
            <a:r>
              <a:rPr lang="en-US" altLang="zh-CN" sz="2000" dirty="0">
                <a:latin typeface="Calibri" panose="020F0502020204030204" pitchFamily="34" charset="0"/>
                <a:ea typeface="MS Gothic" panose="020B0609070205080204" pitchFamily="49" charset="-128"/>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txBox="1">
            <a:spLocks noChangeArrowheads="1"/>
          </p:cNvSpPr>
          <p:nvPr/>
        </p:nvSpPr>
        <p:spPr bwMode="auto">
          <a:xfrm>
            <a:off x="669925"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Today</a:t>
            </a:r>
          </a:p>
        </p:txBody>
      </p:sp>
      <p:sp>
        <p:nvSpPr>
          <p:cNvPr id="103427" name="Rectangle 3"/>
          <p:cNvSpPr>
            <a:spLocks noChangeArrowheads="1"/>
          </p:cNvSpPr>
          <p:nvPr/>
        </p:nvSpPr>
        <p:spPr bwMode="auto">
          <a:xfrm>
            <a:off x="157163" y="1219200"/>
            <a:ext cx="79248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r>
              <a:rPr lang="en-US" altLang="zh-CN" sz="2600" dirty="0">
                <a:solidFill>
                  <a:schemeClr val="bg2"/>
                </a:solidFill>
                <a:latin typeface="Calibri" panose="020F0502020204030204" pitchFamily="34" charset="0"/>
                <a:ea typeface="Arial Unicode MS" panose="020B0604020202020204" pitchFamily="34" charset="-122"/>
                <a:cs typeface="Arial Unicode MS" panose="020B0604020202020204" pitchFamily="34" charset="-122"/>
              </a:rPr>
              <a:t>What is computer vision?</a:t>
            </a:r>
          </a:p>
          <a:p>
            <a:pPr lvl="1"/>
            <a:r>
              <a:rPr lang="en-US" altLang="zh-CN" sz="2600" dirty="0">
                <a:solidFill>
                  <a:schemeClr val="bg2"/>
                </a:solidFill>
                <a:latin typeface="Calibri" panose="020F0502020204030204" pitchFamily="34" charset="0"/>
                <a:ea typeface="Arial Unicode MS" panose="020B0604020202020204" pitchFamily="34" charset="-122"/>
                <a:cs typeface="Arial Unicode MS" panose="020B0604020202020204" pitchFamily="34" charset="-122"/>
              </a:rPr>
              <a:t>Why do we need to study CV?</a:t>
            </a:r>
          </a:p>
          <a:p>
            <a:pPr lvl="1"/>
            <a:r>
              <a:rPr lang="en-US" altLang="zh-CN" sz="2600" dirty="0">
                <a:latin typeface="Calibri" panose="020F0502020204030204" pitchFamily="34" charset="0"/>
                <a:ea typeface="Arial Unicode MS" panose="020B0604020202020204" pitchFamily="34" charset="-122"/>
                <a:cs typeface="Arial Unicode MS" panose="020B0604020202020204" pitchFamily="34" charset="-122"/>
              </a:rPr>
              <a:t>Course overview</a:t>
            </a:r>
            <a:endParaRPr lang="en-US" altLang="zh-CN" dirty="0">
              <a:latin typeface="Calibri" panose="020F0502020204030204" pitchFamily="34" charset="0"/>
              <a:ea typeface="Arial Unicode MS" panose="020B0604020202020204" pitchFamily="34" charset="-122"/>
              <a:cs typeface="Arial Unicode MS" panose="020B0604020202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txBox="1">
            <a:spLocks noChangeArrowheads="1"/>
          </p:cNvSpPr>
          <p:nvPr/>
        </p:nvSpPr>
        <p:spPr bwMode="auto">
          <a:xfrm>
            <a:off x="657225"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What is vision?</a:t>
            </a:r>
          </a:p>
        </p:txBody>
      </p:sp>
      <p:sp>
        <p:nvSpPr>
          <p:cNvPr id="37892" name="Rectangle 9"/>
          <p:cNvSpPr>
            <a:spLocks noChangeArrowheads="1"/>
          </p:cNvSpPr>
          <p:nvPr/>
        </p:nvSpPr>
        <p:spPr bwMode="auto">
          <a:xfrm>
            <a:off x="2859088" y="4364975"/>
            <a:ext cx="59642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just">
              <a:spcBef>
                <a:spcPct val="0"/>
              </a:spcBef>
            </a:pPr>
            <a:r>
              <a:rPr lang="en-US" altLang="zh-CN" sz="2400" dirty="0">
                <a:latin typeface="Calibri" panose="020F0502020204030204" pitchFamily="34" charset="0"/>
                <a:ea typeface="宋体" panose="02010600030101010101" pitchFamily="2" charset="-122"/>
              </a:rPr>
              <a:t>David Marr (1945.1.19 – 1980.11.17), was a British neuroscientist and psychologist. The Marr Prize, one of the most prestigious awards in computer vision, is named in his honor. </a:t>
            </a:r>
            <a:endParaRPr lang="zh-CN" altLang="en-US" sz="2400" dirty="0">
              <a:latin typeface="Calibri" panose="020F0502020204030204" pitchFamily="34" charset="0"/>
              <a:ea typeface="宋体" panose="02010600030101010101" pitchFamily="2" charset="-122"/>
            </a:endParaRPr>
          </a:p>
        </p:txBody>
      </p:sp>
      <p:sp>
        <p:nvSpPr>
          <p:cNvPr id="37893" name="AutoShape 11" descr="Z"/>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latin typeface="Calibri" panose="020F0502020204030204" pitchFamily="34" charset="0"/>
              <a:ea typeface="宋体" panose="02010600030101010101" pitchFamily="2" charset="-122"/>
            </a:endParaRPr>
          </a:p>
        </p:txBody>
      </p:sp>
      <p:sp>
        <p:nvSpPr>
          <p:cNvPr id="37894" name="AutoShape 15" descr="data:image/jpeg;base64,/9j/4AAQSkZJRgABAQAAAQABAAD/2wCEAAkGBxQTEhUUEhQWFhQXGBcYFRQVFRQUFhUUFRYWFxUVFBQYHCggGBolHBUUITEhJSkrLi4uFx8zODMsNygtLisBCgoKBQUFDgUFDisZExkrKysrKysrKysrKysrKysrKysrKysrKysrKysrKysrKysrKysrKysrKysrKysrKysrK//AABEIAKQAsAMBIgACEQEDEQH/xAAcAAABBQEBAQAAAAAAAAAAAAAAAwQFBgcBAgj/xAA2EAABAwIEAwYDCAIDAAAAAAABAAIRAyEEBRIxQVFhBiIycYGxE5HBB0JScqHR4fAUFSNigv/EABQBAQAAAAAAAAAAAAAAAAAAAAD/xAAUEQEAAAAAAAAAAAAAAAAAAAAA/9oADAMBAAIRAxEAPwDEULqEHELqEAvTWErgUhk2Ec+q0NHETItBQSnZvJn1XNbs14BDonugzPpCvFfD02GixgHegaBwggGTyuneCwTKGF/4we6CJN9wYBi9lXczx2htIzLy03jw7fqZQWXM3U2M0B3dFjECTJcWtA4WIXcubTLXONpd3QLyBaGt439uqzxmOc58zs0xewJiST81NszQaWwdLRsBbXPsPogs+eUKY0QAXAQIvBNtMDdxPHoq5mDKjAB943cLd3iBPSVK5P8AEqEO2v3XkTA2m9jbbzXjN6gaTqZrPDWYb1c+LuM9L9EFNrPk3NojVtPOOaQq0wZIJdHDYJ9jj8Qd91+DWshregHBRVRjmnSJPKxQearhMPaJ6FNK7BPdAHqT8040xOoX5cvRN/iRIj1QIQvBTgiU3cg8oXUIBCF1B4QhCAQhCD3Q8QtNxbmtH7L5PpLXwQ5lwRaWu4Rxv1WbMeWkEWIuCt37Ew2lTqGC4tGpsBvig2H94IGuasii8d5up+otfDXNEWgcQDPzVLznBlzmi5sJPC3JaVmuEDjMOAP5Rq6CLuSuB7OSBNz5Ax5lBlFDI3uaYbfjF5HQp5UyOpYxtcCLDl5wt1yrsxTEEtAtchK4rIaYEBtr9d0GNYB/w2kdLuJF/OQmGOxzJLviCf8Aq0kz+bZXfO8j+EZaJPTlxVAx+C0uiI9vLogj8Rmbx4C5vEkmCTzIIUdXxj/xeoMeyksTl7jePLoofGYMtQNxVgr3I4n6pAsQCgVgRP1TVwTr4v3Qm9Q3QJoXVxB1CEIPCEIQCEIQcK2Lsri9DaZ46WMaPxOi5HQD3WOlax2Dgta99yB3GxIkxv8AJBfqOEc7SX7zc7eTQP7urjhKAAHkFDOYBpYNxEkXJdxA6dVYcK2UCpqQLKKzDEwRJiylngcFFZnQaTJFhzQQWYUtY8/LZVbN8qB3G/BXf4bb2HDhzTerl5eZ02AsIjZBleKwYae60xHVQGYYJa1nOVbHgfLZUrM8G2TYiP1QZ1icIQU10q35hhAqviKWlyBsBx6rxV3MJxXZHrdNnBB5QhCDqEIQJoQhAIQhBxaN2OruDKZnhty22+SzpXfsRimlhDj4bRxuTEINhyHHmtUqEeFpgHmTuSrlhjA2v7rPeymZYejQl1Wm1xc4kOe1psbWJXmt20JcSKrA0WHeafWxQaNXY8G1+nXqojG5k1rocQIub8lnma/aDVAik6/4pBVUxPaCrU8VQE9TCDVm9oaWo3kzf6KV/wB1TDA6dx7rJMOKnwC4cZki/oEzxOa1dDWtDnEbwCUFr7S9oHPcQwGAY+ah3Uy7d3moNmaVWzqZ8y0e5TbEZs87w3ycD9UElmOGvIPlCq2a0IIdwm6VOZHVd1vNe8biWOaRIuLeaCJxLbjyj9kxqbp0+vNk1fug8IXVxB1CEIE0IQgEIQgFqn2c5Zg8Rl1WlVGjEPe6Ko8UNiGg8oIt1WVrUPsbpte2q3ix4d6PYR7sQTeSdj6WGpmo0anvA1F+k6A2bN85v5BQmc9onuJp0m2Fi4NJH8LVMPlrKjS1xGkSLHe/4uSh8xy+lQbDG6eXcLi7yAF/WEGKZizEazJcet4KcZaKhdpuR1uP1VozLA1qjvAWjqAD+mynuynZLSfiVJJA7rep2nrMIEOyfYUYjDuqg1mNLjDWVSxvWGwqT2uyk4Ws5gLy22kPdqIF56bwvpfIstFDDtpDgInmeJlYj9quCmqXcpHzhBmzSSdvJK0TUB4wnGDw11InCEjj6fygYMxE2ePVc/1rTLwYi8CIsl/8Bx5+tk9Zh9LC08UEIMA0lp2EXSGYlpDSABEi3EWiVIVXHWBwBAKisXYAcpn5x9EDZcXUIBCF1AkhCEAhCEAtA+yasWHFuAmKLDA38cT6SVn6vv2LZmKOYtY4AtrMdTIOxO4H6FBr+WVWNp0vh7Gmwn8xHe9ZUi0kifeFHZvSYx5bRaWtb908Dxi6aNxpDd7DfqUEkW05l+k/+QUZfmAr4htOlAZSGt52vs2f1VLzvN9DTBumXZh+JFKtVpTL49QJj3QbbUxzW05kLEPtHxge9waRHunP+7xAw+mu4B4MmOR29VQM5zPVUMnVz+gQKZW8fe4W2lWrBsZA8HrP7qn5U79VK1HaRugk8XitEkFoPAhrfqFEiqXEkmTxJTOpWJ3Tmg2xQRGaVAKhA3/dRuYHvn0/lSeJa0ue8i4O54KGqOkkoE0IQg6hCECSEIQCEIQCdZZjXUa1Oq3xU3teBzLSDCaoQfQWUdq6OOl1LcNBe3iNRtPyKMyLha2kDhvKzH7KMVpxbmnZ9Mj1aQVqOJcHd1BAU8m+L36lm/TkrjlLWCmGsFhyVR7YZt8ENpUwS7aBuT6blOsqZmTaIDabW2/G01DPMGwQIdscES5gaw3N7cAs1z3AGnVLeq0HM35izx06hd5tdvyuqVmTK7jqqU3yeYH7oEsrbaFIVrhRGGxBBu0gc1JtcgaHdO2VQGk8gmr0nj6ummRxNvmgjMVitQgcbnryTIhKpIoPMIXZXEAhCECSEIQCEIQcQhCCR7PZj/j4inVOzT3vykQfefRbHTxInWDOx/kLC1ovYnMC6kGVLEeA8XMH7ILHh3NdiPiOEx4enVS2MzJ0amkgr1k+EYeIKmTkzH7xCDN8RnWJ1k/Ed8yovM8U98kklahjMjwzB4QTz+iqOZ4WmTDRCCkOtunGKrjSAEti8KA/yUdiImQgGuTTO3d1v5j7JyxNM3Msb+b6FAzBskylRskig8lCEIBdXF1AihCEAhda0nYE+V09wWVVahgNI5l0gBAxQrbgeztNp/5DrMSYs0J/Ty6i0y2mJ5x+6CoYDLnVHCQQ3dxIiyn+z+JDsY1p8JDmgbRa3sneZV4YeE2Hkqxg8Ror03Dg9vymD+hQaG3MH0KmlxtwPMKRPa4gi5I/vBI4/Diqwg2I2PEFVaphXceHEILBj+1DnybgDZQDs1JJNzyTSOC5oCDxXxbnElJBvNde8BJ1qiDjqnFRmLq6iOi94iukGhB7Gy8vC61eyECK4lDS5LwQg4hdQge5dklSrBiG8z9ArBQyClTgkaj/ANtvkpMvDWIcZYg5ToNFgAB0AC5Wf3mt+fVddVgSmOCcX1C7kgkAwAmy8gL1WdC8tFkEJnlTh091W/vBWLOWTqjoq63xBBqX+bDGnjA9kyZUBkxb2UL/AJ3daOgUrgahDDqE/sgh8ZROouO3BI60/wAbWaRb++qiXghAi83TXE1kpVcmzaZceiBKF6cvbhCTKDoXsLywJSmN0Hum1dfRB816oBORTB3QRtXDlvlzSSnRSTPEYEfdseXBBO5hVOkBP6XgHkuIQMsc8wnGTt7soQgcO3Xt66hBDZlTGl3WPZVrR3gOqEIJ2m3vBT9a1IxyQhBXmGd0o8LiEDF1EF0FeKpgloFgCuoQMXryhCBRqVpDuriEC+GCdsCEIHFMLkIQg//Z"/>
          <p:cNvSpPr>
            <a:spLocks noChangeAspect="1" noChangeArrowheads="1"/>
          </p:cNvSpPr>
          <p:nvPr/>
        </p:nvSpPr>
        <p:spPr bwMode="auto">
          <a:xfrm>
            <a:off x="44243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latin typeface="Calibri" panose="020F0502020204030204" pitchFamily="34" charset="0"/>
              <a:ea typeface="宋体" panose="02010600030101010101" pitchFamily="2" charset="-122"/>
            </a:endParaRPr>
          </a:p>
        </p:txBody>
      </p:sp>
      <p:pic>
        <p:nvPicPr>
          <p:cNvPr id="8" name="图片 7" descr="david marr">
            <a:extLst>
              <a:ext uri="{FF2B5EF4-FFF2-40B4-BE49-F238E27FC236}">
                <a16:creationId xmlns:a16="http://schemas.microsoft.com/office/drawing/2014/main" id="{21F202E1-B707-4251-A11B-68D56FE2BFB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400" y="3290328"/>
            <a:ext cx="2211481" cy="2522257"/>
          </a:xfrm>
          <a:prstGeom prst="rect">
            <a:avLst/>
          </a:prstGeom>
          <a:noFill/>
          <a:ln>
            <a:noFill/>
          </a:ln>
        </p:spPr>
      </p:pic>
      <p:sp>
        <p:nvSpPr>
          <p:cNvPr id="9" name="Rectangle 9">
            <a:extLst>
              <a:ext uri="{FF2B5EF4-FFF2-40B4-BE49-F238E27FC236}">
                <a16:creationId xmlns:a16="http://schemas.microsoft.com/office/drawing/2014/main" id="{5FA66549-39C0-4253-B752-641BDD476231}"/>
              </a:ext>
            </a:extLst>
          </p:cNvPr>
          <p:cNvSpPr>
            <a:spLocks noChangeArrowheads="1"/>
          </p:cNvSpPr>
          <p:nvPr/>
        </p:nvSpPr>
        <p:spPr bwMode="auto">
          <a:xfrm>
            <a:off x="533400" y="993490"/>
            <a:ext cx="82899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just">
              <a:spcBef>
                <a:spcPct val="0"/>
              </a:spcBef>
            </a:pPr>
            <a:r>
              <a:rPr lang="en-US" altLang="zh-CN" sz="2400" dirty="0">
                <a:latin typeface="Calibri" panose="020F0502020204030204" pitchFamily="34" charset="0"/>
                <a:ea typeface="宋体" panose="02010600030101010101" pitchFamily="2" charset="-122"/>
              </a:rPr>
              <a:t>“The plain man’s answer (and Aristotle’s too) would be, to know what is where by looking. In other words, vision is the process of discovering from images what is present in the world, and where it is ” </a:t>
            </a:r>
            <a:r>
              <a:rPr lang="en-US" altLang="zh-CN" sz="2400" i="1" dirty="0">
                <a:latin typeface="Calibri" panose="020F0502020204030204" pitchFamily="34" charset="0"/>
                <a:ea typeface="宋体" panose="02010600030101010101" pitchFamily="2" charset="-122"/>
              </a:rPr>
              <a:t>David Marr</a:t>
            </a:r>
            <a:r>
              <a:rPr lang="en-US" altLang="zh-CN" sz="2400" dirty="0">
                <a:latin typeface="Calibri" panose="020F0502020204030204" pitchFamily="34" charset="0"/>
                <a:ea typeface="宋体" panose="02010600030101010101" pitchFamily="2" charset="-122"/>
              </a:rPr>
              <a:t>, Vision: A Computational Investigation into the Human Representation and Processing of Visual Information, 1982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idx="4294967295"/>
          </p:nvPr>
        </p:nvSpPr>
        <p:spPr/>
        <p:txBody>
          <a:bodyPr/>
          <a:lstStyle/>
          <a:p>
            <a:r>
              <a:rPr lang="en-US" altLang="zh-CN" sz="3000">
                <a:latin typeface="Calibri" panose="020F0502020204030204" pitchFamily="34" charset="0"/>
                <a:ea typeface="ＭＳ Ｐゴシック" panose="020B0600070205080204" pitchFamily="34" charset="-128"/>
              </a:rPr>
              <a:t>Course content</a:t>
            </a:r>
          </a:p>
        </p:txBody>
      </p:sp>
      <p:sp>
        <p:nvSpPr>
          <p:cNvPr id="62467" name="Rectangle 3"/>
          <p:cNvSpPr txBox="1">
            <a:spLocks noChangeArrowheads="1"/>
          </p:cNvSpPr>
          <p:nvPr/>
        </p:nvSpPr>
        <p:spPr bwMode="auto">
          <a:xfrm>
            <a:off x="381000" y="862078"/>
            <a:ext cx="8153400" cy="4776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defRPr/>
            </a:pPr>
            <a:r>
              <a:rPr lang="en-US" altLang="zh-CN" b="1" dirty="0">
                <a:latin typeface="Calibri" panose="020F0502020204030204" pitchFamily="34" charset="0"/>
                <a:ea typeface="ＭＳ Ｐゴシック" panose="020B0600070205080204" pitchFamily="34" charset="-128"/>
              </a:rPr>
              <a:t>Introduction</a:t>
            </a:r>
          </a:p>
          <a:p>
            <a:pPr lvl="1">
              <a:defRPr/>
            </a:pPr>
            <a:r>
              <a:rPr lang="en-US" altLang="zh-CN" b="1" dirty="0">
                <a:solidFill>
                  <a:srgbClr val="C00000"/>
                </a:solidFill>
                <a:latin typeface="Calibri" panose="020F0502020204030204" pitchFamily="34" charset="0"/>
                <a:ea typeface="宋体" panose="02010600030101010101" pitchFamily="2" charset="-122"/>
              </a:rPr>
              <a:t>Linear geometric transformations</a:t>
            </a:r>
          </a:p>
          <a:p>
            <a:pPr lvl="1">
              <a:defRPr/>
            </a:pPr>
            <a:r>
              <a:rPr lang="en-US" altLang="zh-CN" b="1" dirty="0">
                <a:solidFill>
                  <a:srgbClr val="C00000"/>
                </a:solidFill>
                <a:latin typeface="Calibri" panose="020F0502020204030204" pitchFamily="34" charset="0"/>
                <a:ea typeface="宋体" panose="02010600030101010101" pitchFamily="2" charset="-122"/>
              </a:rPr>
              <a:t>Local interest point detectors</a:t>
            </a:r>
          </a:p>
          <a:p>
            <a:pPr lvl="1">
              <a:defRPr/>
            </a:pPr>
            <a:r>
              <a:rPr lang="en-US" altLang="zh-CN" b="1" dirty="0">
                <a:solidFill>
                  <a:srgbClr val="C00000"/>
                </a:solidFill>
                <a:latin typeface="Calibri" panose="020F0502020204030204" pitchFamily="34" charset="0"/>
                <a:ea typeface="宋体" panose="02010600030101010101" pitchFamily="2" charset="-122"/>
              </a:rPr>
              <a:t>Local feature descriptors and matching</a:t>
            </a:r>
          </a:p>
          <a:p>
            <a:pPr lvl="1">
              <a:defRPr/>
            </a:pPr>
            <a:r>
              <a:rPr lang="en-US" altLang="zh-CN" b="1" dirty="0">
                <a:solidFill>
                  <a:srgbClr val="C00000"/>
                </a:solidFill>
                <a:latin typeface="Calibri" panose="020F0502020204030204" pitchFamily="34" charset="0"/>
                <a:ea typeface="宋体" panose="02010600030101010101" pitchFamily="2" charset="-122"/>
              </a:rPr>
              <a:t>Homography estimation</a:t>
            </a:r>
          </a:p>
          <a:p>
            <a:pPr lvl="1">
              <a:defRPr/>
            </a:pPr>
            <a:r>
              <a:rPr lang="en-US" altLang="zh-CN" b="1" dirty="0">
                <a:solidFill>
                  <a:srgbClr val="002060"/>
                </a:solidFill>
                <a:latin typeface="Calibri" panose="020F0502020204030204" pitchFamily="34" charset="0"/>
                <a:ea typeface="宋体" panose="02010600030101010101" pitchFamily="2" charset="-122"/>
              </a:rPr>
              <a:t>Projective geometry</a:t>
            </a:r>
          </a:p>
          <a:p>
            <a:pPr lvl="1">
              <a:defRPr/>
            </a:pPr>
            <a:r>
              <a:rPr lang="en-US" altLang="zh-CN" b="1" dirty="0">
                <a:solidFill>
                  <a:srgbClr val="002060"/>
                </a:solidFill>
                <a:latin typeface="Calibri" panose="020F0502020204030204" pitchFamily="34" charset="0"/>
                <a:ea typeface="宋体" panose="02010600030101010101" pitchFamily="2" charset="-122"/>
              </a:rPr>
              <a:t>Nonlinear least squares</a:t>
            </a:r>
          </a:p>
          <a:p>
            <a:pPr lvl="1">
              <a:defRPr/>
            </a:pPr>
            <a:r>
              <a:rPr lang="en-US" altLang="zh-CN" b="1" dirty="0">
                <a:solidFill>
                  <a:srgbClr val="002060"/>
                </a:solidFill>
                <a:latin typeface="Calibri" panose="020F0502020204030204" pitchFamily="34" charset="0"/>
                <a:ea typeface="宋体" panose="02010600030101010101" pitchFamily="2" charset="-122"/>
              </a:rPr>
              <a:t>Imaging model and camera calibration</a:t>
            </a:r>
          </a:p>
          <a:p>
            <a:pPr lvl="1">
              <a:defRPr/>
            </a:pPr>
            <a:r>
              <a:rPr lang="en-US" altLang="zh-CN" b="1" dirty="0">
                <a:solidFill>
                  <a:srgbClr val="002060"/>
                </a:solidFill>
                <a:latin typeface="Calibri" panose="020F0502020204030204" pitchFamily="34" charset="0"/>
                <a:ea typeface="宋体" panose="02010600030101010101" pitchFamily="2" charset="-122"/>
              </a:rPr>
              <a:t>Surround-view</a:t>
            </a:r>
          </a:p>
          <a:p>
            <a:pPr lvl="1">
              <a:defRPr/>
            </a:pPr>
            <a:r>
              <a:rPr lang="en-US" altLang="zh-CN" b="1" dirty="0">
                <a:solidFill>
                  <a:srgbClr val="00B0F0"/>
                </a:solidFill>
                <a:latin typeface="Calibri" panose="020F0502020204030204" pitchFamily="34" charset="0"/>
                <a:ea typeface="ＭＳ Ｐゴシック" panose="020B0600070205080204" pitchFamily="34" charset="-128"/>
              </a:rPr>
              <a:t>Convex optimization and SVM</a:t>
            </a:r>
          </a:p>
          <a:p>
            <a:pPr lvl="1">
              <a:defRPr/>
            </a:pPr>
            <a:r>
              <a:rPr lang="en-US" altLang="zh-CN" b="1" dirty="0">
                <a:solidFill>
                  <a:srgbClr val="00B0F0"/>
                </a:solidFill>
                <a:latin typeface="Calibri" panose="020F0502020204030204" pitchFamily="34" charset="0"/>
                <a:ea typeface="ＭＳ Ｐゴシック" panose="020B0600070205080204" pitchFamily="34" charset="-128"/>
              </a:rPr>
              <a:t>DCNN-based object detection</a:t>
            </a:r>
          </a:p>
          <a:p>
            <a:pPr lvl="1">
              <a:defRPr/>
            </a:pPr>
            <a:r>
              <a:rPr lang="en-US" altLang="zh-CN" b="1" dirty="0">
                <a:solidFill>
                  <a:srgbClr val="33CC33"/>
                </a:solidFill>
                <a:latin typeface="Calibri" panose="020F0502020204030204" pitchFamily="34" charset="0"/>
                <a:ea typeface="ＭＳ Ｐゴシック" panose="020B0600070205080204" pitchFamily="34" charset="-128"/>
              </a:rPr>
              <a:t>Binocular stereo vision</a:t>
            </a:r>
          </a:p>
          <a:p>
            <a:pPr lvl="1">
              <a:defRPr/>
            </a:pPr>
            <a:r>
              <a:rPr lang="en-US" altLang="zh-CN" b="1" dirty="0">
                <a:solidFill>
                  <a:srgbClr val="33CC33"/>
                </a:solidFill>
                <a:latin typeface="Calibri" panose="020F0502020204030204" pitchFamily="34" charset="0"/>
                <a:ea typeface="ＭＳ Ｐゴシック" panose="020B0600070205080204" pitchFamily="34" charset="-128"/>
              </a:rPr>
              <a:t>Radiance field based rendering and </a:t>
            </a:r>
            <a:r>
              <a:rPr lang="en-US" altLang="zh-CN" b="1" dirty="0" err="1">
                <a:solidFill>
                  <a:srgbClr val="33CC33"/>
                </a:solidFill>
                <a:latin typeface="Calibri" panose="020F0502020204030204" pitchFamily="34" charset="0"/>
                <a:ea typeface="ＭＳ Ｐゴシック" panose="020B0600070205080204" pitchFamily="34" charset="-128"/>
              </a:rPr>
              <a:t>NeRF</a:t>
            </a:r>
            <a:endParaRPr lang="en-US" altLang="zh-CN" b="1" dirty="0">
              <a:solidFill>
                <a:srgbClr val="33CC33"/>
              </a:solidFill>
              <a:latin typeface="Calibri" panose="020F0502020204030204" pitchFamily="34" charset="0"/>
              <a:ea typeface="ＭＳ Ｐゴシック" panose="020B0600070205080204" pitchFamily="34" charset="-128"/>
            </a:endParaRPr>
          </a:p>
        </p:txBody>
      </p:sp>
      <p:sp>
        <p:nvSpPr>
          <p:cNvPr id="4" name="文本框 3">
            <a:extLst>
              <a:ext uri="{FF2B5EF4-FFF2-40B4-BE49-F238E27FC236}">
                <a16:creationId xmlns:a16="http://schemas.microsoft.com/office/drawing/2014/main" id="{E51F2F41-727D-497F-B9EB-FC1DC6F3EF89}"/>
              </a:ext>
            </a:extLst>
          </p:cNvPr>
          <p:cNvSpPr txBox="1"/>
          <p:nvPr/>
        </p:nvSpPr>
        <p:spPr>
          <a:xfrm>
            <a:off x="1447800" y="5786735"/>
            <a:ext cx="5638800" cy="461665"/>
          </a:xfrm>
          <a:prstGeom prst="rect">
            <a:avLst/>
          </a:prstGeom>
          <a:solidFill>
            <a:srgbClr val="002060"/>
          </a:solidFill>
        </p:spPr>
        <p:txBody>
          <a:bodyPr wrap="square" rtlCol="0">
            <a:spAutoFit/>
          </a:bodyPr>
          <a:lstStyle/>
          <a:p>
            <a:pPr algn="just"/>
            <a:r>
              <a:rPr lang="en-US" altLang="zh-CN" b="1" dirty="0">
                <a:solidFill>
                  <a:srgbClr val="FFFF00"/>
                </a:solidFill>
              </a:rPr>
              <a:t>The lectures are grouped into four themes</a:t>
            </a:r>
            <a:endParaRPr lang="zh-CN" altLang="en-US" b="1"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idx="4294967295"/>
          </p:nvPr>
        </p:nvSpPr>
        <p:spPr/>
        <p:txBody>
          <a:bodyPr/>
          <a:lstStyle/>
          <a:p>
            <a:r>
              <a:rPr lang="en-US" altLang="zh-CN" sz="3000">
                <a:latin typeface="Calibri" panose="020F0502020204030204" pitchFamily="34" charset="0"/>
                <a:ea typeface="宋体" panose="02010600030101010101" pitchFamily="2" charset="-122"/>
              </a:rPr>
              <a:t>Some tips</a:t>
            </a:r>
          </a:p>
        </p:txBody>
      </p:sp>
      <p:sp>
        <p:nvSpPr>
          <p:cNvPr id="105475" name="Rectangle 3"/>
          <p:cNvSpPr txBox="1">
            <a:spLocks noChangeArrowheads="1"/>
          </p:cNvSpPr>
          <p:nvPr/>
        </p:nvSpPr>
        <p:spPr bwMode="auto">
          <a:xfrm>
            <a:off x="122238" y="839788"/>
            <a:ext cx="8869362"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r>
              <a:rPr lang="en-US" altLang="zh-CN" sz="2800">
                <a:latin typeface="Calibri" panose="020F0502020204030204" pitchFamily="34" charset="0"/>
                <a:ea typeface="宋体" panose="02010600030101010101" pitchFamily="2" charset="-122"/>
              </a:rPr>
              <a:t>Prerequisites</a:t>
            </a:r>
            <a:endParaRPr lang="en-US" altLang="zh-CN" sz="2800">
              <a:latin typeface="Calibri" panose="020F0502020204030204" pitchFamily="34" charset="0"/>
              <a:ea typeface="MS Gothic" panose="020B0609070205080204" pitchFamily="49" charset="-128"/>
            </a:endParaRPr>
          </a:p>
          <a:p>
            <a:pPr lvl="2">
              <a:buFontTx/>
              <a:buChar char="•"/>
            </a:pPr>
            <a:r>
              <a:rPr lang="it-IT" altLang="zh-CN" sz="2100">
                <a:latin typeface="Calibri" panose="020F0502020204030204" pitchFamily="34" charset="0"/>
                <a:ea typeface="MS Gothic" panose="020B0609070205080204" pitchFamily="49" charset="-128"/>
              </a:rPr>
              <a:t>Linear algebra </a:t>
            </a:r>
          </a:p>
          <a:p>
            <a:pPr lvl="2">
              <a:buFontTx/>
              <a:buChar char="•"/>
            </a:pPr>
            <a:r>
              <a:rPr lang="it-IT" altLang="zh-CN" sz="2100">
                <a:latin typeface="Calibri" panose="020F0502020204030204" pitchFamily="34" charset="0"/>
                <a:ea typeface="MS Gothic" panose="020B0609070205080204" pitchFamily="49" charset="-128"/>
              </a:rPr>
              <a:t>Calculus</a:t>
            </a:r>
          </a:p>
          <a:p>
            <a:pPr lvl="2">
              <a:buFontTx/>
              <a:buChar char="•"/>
            </a:pPr>
            <a:r>
              <a:rPr lang="it-IT" altLang="zh-CN" sz="2100">
                <a:latin typeface="Calibri" panose="020F0502020204030204" pitchFamily="34" charset="0"/>
                <a:ea typeface="MS Gothic" panose="020B0609070205080204" pitchFamily="49" charset="-128"/>
              </a:rPr>
              <a:t>Matlab Programming</a:t>
            </a:r>
          </a:p>
          <a:p>
            <a:pPr lvl="2">
              <a:buFontTx/>
              <a:buChar char="•"/>
            </a:pPr>
            <a:r>
              <a:rPr lang="it-IT" altLang="zh-CN" sz="2100">
                <a:latin typeface="Calibri" panose="020F0502020204030204" pitchFamily="34" charset="0"/>
                <a:ea typeface="MS Gothic" panose="020B0609070205080204" pitchFamily="49" charset="-128"/>
              </a:rPr>
              <a:t>C++ Programming</a:t>
            </a:r>
            <a:endParaRPr lang="en-US" altLang="zh-CN" sz="2100">
              <a:latin typeface="Calibri" panose="020F0502020204030204" pitchFamily="34" charset="0"/>
              <a:ea typeface="MS Gothic" panose="020B0609070205080204" pitchFamily="49" charset="-128"/>
            </a:endParaRPr>
          </a:p>
          <a:p>
            <a:pPr lvl="1"/>
            <a:r>
              <a:rPr lang="en-US" altLang="zh-CN" sz="2800">
                <a:latin typeface="Calibri" panose="020F0502020204030204" pitchFamily="34" charset="0"/>
                <a:ea typeface="MS Gothic" panose="020B0609070205080204" pitchFamily="49" charset="-128"/>
              </a:rPr>
              <a:t>Knowledge sources</a:t>
            </a:r>
          </a:p>
          <a:p>
            <a:pPr lvl="2">
              <a:buFontTx/>
              <a:buChar char="•"/>
            </a:pPr>
            <a:r>
              <a:rPr lang="en-US" altLang="zh-CN" sz="2100">
                <a:latin typeface="Calibri" panose="020F0502020204030204" pitchFamily="34" charset="0"/>
                <a:ea typeface="MS Gothic" panose="020B0609070205080204" pitchFamily="49" charset="-128"/>
              </a:rPr>
              <a:t>IEEE Transactions on Pattern Analysis and Machine Intelligence (TPAMI)</a:t>
            </a:r>
          </a:p>
          <a:p>
            <a:pPr lvl="2">
              <a:buFontTx/>
              <a:buChar char="•"/>
            </a:pPr>
            <a:r>
              <a:rPr lang="en-US" altLang="zh-CN" sz="2100">
                <a:latin typeface="Calibri" panose="020F0502020204030204" pitchFamily="34" charset="0"/>
                <a:ea typeface="MS Gothic" panose="020B0609070205080204" pitchFamily="49" charset="-128"/>
              </a:rPr>
              <a:t>IEEE Transactions on Image Processing (TIP)</a:t>
            </a:r>
          </a:p>
          <a:p>
            <a:pPr lvl="2">
              <a:buFontTx/>
              <a:buChar char="•"/>
            </a:pPr>
            <a:r>
              <a:rPr lang="en-US" altLang="zh-CN" sz="2100">
                <a:latin typeface="Calibri" panose="020F0502020204030204" pitchFamily="34" charset="0"/>
                <a:ea typeface="MS Gothic" panose="020B0609070205080204" pitchFamily="49" charset="-128"/>
              </a:rPr>
              <a:t>International Journal of Computer Vision (IJCV)</a:t>
            </a:r>
          </a:p>
          <a:p>
            <a:pPr lvl="2">
              <a:buFontTx/>
              <a:buChar char="•"/>
            </a:pPr>
            <a:r>
              <a:rPr lang="en-US" altLang="zh-CN" sz="2100">
                <a:latin typeface="Calibri" panose="020F0502020204030204" pitchFamily="34" charset="0"/>
                <a:ea typeface="MS Gothic" panose="020B0609070205080204" pitchFamily="49" charset="-128"/>
              </a:rPr>
              <a:t>IEEE International Conference on Computer Vision and Pattern Recognition (CVPR)</a:t>
            </a:r>
          </a:p>
          <a:p>
            <a:pPr lvl="2">
              <a:buFontTx/>
              <a:buChar char="•"/>
            </a:pPr>
            <a:r>
              <a:rPr lang="en-US" altLang="zh-CN" sz="2100">
                <a:latin typeface="Calibri" panose="020F0502020204030204" pitchFamily="34" charset="0"/>
                <a:ea typeface="MS Gothic" panose="020B0609070205080204" pitchFamily="49" charset="-128"/>
              </a:rPr>
              <a:t>IEEE International Conference on Computer Vision (ICCV)</a:t>
            </a:r>
          </a:p>
          <a:p>
            <a:pPr lvl="2">
              <a:buFontTx/>
              <a:buChar char="•"/>
            </a:pPr>
            <a:r>
              <a:rPr lang="en-US" altLang="zh-CN" sz="2100">
                <a:latin typeface="Calibri" panose="020F0502020204030204" pitchFamily="34" charset="0"/>
                <a:ea typeface="MS Gothic" panose="020B0609070205080204" pitchFamily="49" charset="-128"/>
              </a:rPr>
              <a:t>European Conference on Computer Vision (ECCV)</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âq and a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057400"/>
            <a:ext cx="41148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txBox="1">
            <a:spLocks noChangeArrowheads="1"/>
          </p:cNvSpPr>
          <p:nvPr/>
        </p:nvSpPr>
        <p:spPr bwMode="auto">
          <a:xfrm>
            <a:off x="693738"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Human vision</a:t>
            </a:r>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l="13815" t="17107" r="13026" b="9839"/>
          <a:stretch>
            <a:fillRect/>
          </a:stretch>
        </p:blipFill>
        <p:spPr bwMode="auto">
          <a:xfrm>
            <a:off x="0" y="1231900"/>
            <a:ext cx="8534400" cy="518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0" name="Rectangle 6"/>
          <p:cNvSpPr>
            <a:spLocks noChangeArrowheads="1"/>
          </p:cNvSpPr>
          <p:nvPr/>
        </p:nvSpPr>
        <p:spPr bwMode="auto">
          <a:xfrm>
            <a:off x="4603750" y="947738"/>
            <a:ext cx="4038600" cy="3352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latin typeface="Calibri" panose="020F0502020204030204" pitchFamily="34" charset="0"/>
              <a:ea typeface="宋体" panose="02010600030101010101" pitchFamily="2" charset="-122"/>
            </a:endParaRPr>
          </a:p>
        </p:txBody>
      </p:sp>
      <p:pic>
        <p:nvPicPr>
          <p:cNvPr id="45061" name="Picture 8" descr="图片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6563" y="855663"/>
            <a:ext cx="4897437" cy="363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txBox="1">
            <a:spLocks noChangeArrowheads="1"/>
          </p:cNvSpPr>
          <p:nvPr/>
        </p:nvSpPr>
        <p:spPr bwMode="auto">
          <a:xfrm>
            <a:off x="693738"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Human vision</a:t>
            </a:r>
          </a:p>
        </p:txBody>
      </p:sp>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l="13947" t="14842" r="8815" b="9158"/>
          <a:stretch>
            <a:fillRect/>
          </a:stretch>
        </p:blipFill>
        <p:spPr bwMode="auto">
          <a:xfrm>
            <a:off x="350838" y="977900"/>
            <a:ext cx="8475662"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l="8025" t="31894" r="3026" b="19054"/>
          <a:stretch>
            <a:fillRect/>
          </a:stretch>
        </p:blipFill>
        <p:spPr bwMode="auto">
          <a:xfrm>
            <a:off x="222250" y="1981200"/>
            <a:ext cx="8783638" cy="34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5" name="Rectangle 2"/>
          <p:cNvSpPr txBox="1">
            <a:spLocks noChangeArrowheads="1"/>
          </p:cNvSpPr>
          <p:nvPr/>
        </p:nvSpPr>
        <p:spPr bwMode="auto">
          <a:xfrm>
            <a:off x="658813" y="152400"/>
            <a:ext cx="80454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3000">
                <a:solidFill>
                  <a:schemeClr val="tx2"/>
                </a:solidFill>
                <a:latin typeface="Calibri" panose="020F0502020204030204" pitchFamily="34" charset="0"/>
                <a:ea typeface="宋体" panose="02010600030101010101" pitchFamily="2" charset="-122"/>
              </a:rPr>
              <a:t>What is computer vision?</a:t>
            </a:r>
          </a:p>
        </p:txBody>
      </p:sp>
    </p:spTree>
  </p:cSld>
  <p:clrMapOvr>
    <a:masterClrMapping/>
  </p:clrMapOvr>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Office 主题">
  <a:themeElements>
    <a:clrScheme name="自定义 15">
      <a:dk1>
        <a:sysClr val="windowText" lastClr="000000"/>
      </a:dk1>
      <a:lt1>
        <a:sysClr val="window" lastClr="FFFFFF"/>
      </a:lt1>
      <a:dk2>
        <a:srgbClr val="373545"/>
      </a:dk2>
      <a:lt2>
        <a:srgbClr val="CEDBE6"/>
      </a:lt2>
      <a:accent1>
        <a:srgbClr val="334353"/>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16826</TotalTime>
  <Words>3044</Words>
  <Application>Microsoft Office PowerPoint</Application>
  <PresentationFormat>全屏显示(4:3)</PresentationFormat>
  <Paragraphs>300</Paragraphs>
  <Slides>62</Slides>
  <Notes>26</Notes>
  <HiddenSlides>0</HiddenSlides>
  <MMClips>2</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62</vt:i4>
      </vt:variant>
    </vt:vector>
  </HeadingPairs>
  <TitlesOfParts>
    <vt:vector size="72" baseType="lpstr">
      <vt:lpstr>Arial Unicode MS</vt:lpstr>
      <vt:lpstr>华文细黑</vt:lpstr>
      <vt:lpstr>微软雅黑</vt:lpstr>
      <vt:lpstr>微软雅黑</vt:lpstr>
      <vt:lpstr>Arial</vt:lpstr>
      <vt:lpstr>Calibri</vt:lpstr>
      <vt:lpstr>Times New Roman</vt:lpstr>
      <vt:lpstr>Wingdings</vt:lpstr>
      <vt:lpstr>Blank Presentation</vt:lpstr>
      <vt:lpstr>3_Office 主题</vt:lpstr>
      <vt:lpstr>Chapter 01 Introduction to Computer Vision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is it related to?</vt:lpstr>
      <vt:lpstr>Vision as a measurement device</vt:lpstr>
      <vt:lpstr>Vision as a measurement device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Optical character recognition (OCR)</vt:lpstr>
      <vt:lpstr>PowerPoint 演示文稿</vt:lpstr>
      <vt:lpstr>Face and mask detection</vt:lpstr>
      <vt:lpstr>Vision-based biometrics</vt:lpstr>
      <vt:lpstr>Robotics</vt:lpstr>
      <vt:lpstr>Work by our students: Photosynth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You can find a good job!</vt:lpstr>
      <vt:lpstr>PowerPoint 演示文稿</vt:lpstr>
      <vt:lpstr>Course content</vt:lpstr>
      <vt:lpstr>Some tips</vt:lpstr>
      <vt:lpstr>PowerPoint 演示文稿</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Steve Seitz</dc:creator>
  <cp:lastModifiedBy>lin</cp:lastModifiedBy>
  <cp:revision>981</cp:revision>
  <cp:lastPrinted>2023-02-16T01:50:15Z</cp:lastPrinted>
  <dcterms:created xsi:type="dcterms:W3CDTF">1998-05-10T17:20:27Z</dcterms:created>
  <dcterms:modified xsi:type="dcterms:W3CDTF">2025-03-16T05:55:30Z</dcterms:modified>
</cp:coreProperties>
</file>